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1" r:id="rId3"/>
    <p:sldId id="262" r:id="rId4"/>
    <p:sldId id="264" r:id="rId5"/>
    <p:sldId id="266" r:id="rId6"/>
    <p:sldId id="272" r:id="rId7"/>
    <p:sldId id="273" r:id="rId8"/>
    <p:sldId id="275" r:id="rId9"/>
    <p:sldId id="268" r:id="rId10"/>
    <p:sldId id="274" r:id="rId11"/>
    <p:sldId id="276" r:id="rId12"/>
    <p:sldId id="267" r:id="rId13"/>
    <p:sldId id="265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43" d="100"/>
          <a:sy n="43" d="100"/>
        </p:scale>
        <p:origin x="72" y="9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1E96E-35E0-4C2D-A938-B2D65034EDD8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AF9094-18EC-4E3D-831E-D47547174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641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F9094-18EC-4E3D-831E-D47547174D2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45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F9094-18EC-4E3D-831E-D47547174D2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36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F9094-18EC-4E3D-831E-D47547174D2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506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F9094-18EC-4E3D-831E-D47547174D2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05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F9094-18EC-4E3D-831E-D47547174D2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003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F9094-18EC-4E3D-831E-D47547174D2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450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F9094-18EC-4E3D-831E-D47547174D2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6742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F9094-18EC-4E3D-831E-D47547174D2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73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8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451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9408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927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9669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2359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97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9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6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241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779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02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42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309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555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75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4BEF3-0948-42B5-B49F-E9A21309D8CB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098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Math Behind the Presidential Election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Brittany Alexander, Dr. Leif Ellingson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71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 for the Presidential Election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Priors are chosen based on the political stance of a state (Red vs Blue), and the demographics</a:t>
            </a:r>
          </a:p>
          <a:p>
            <a:r>
              <a:rPr lang="en-US" dirty="0" smtClean="0"/>
              <a:t>My Priors are Nebraska for Midwest Red States, Texas for the Red </a:t>
            </a:r>
            <a:r>
              <a:rPr lang="en-US" dirty="0"/>
              <a:t>s</a:t>
            </a:r>
            <a:r>
              <a:rPr lang="en-US" dirty="0" smtClean="0"/>
              <a:t>outh states, New York for </a:t>
            </a:r>
            <a:r>
              <a:rPr lang="en-US" dirty="0"/>
              <a:t>n</a:t>
            </a:r>
            <a:r>
              <a:rPr lang="en-US" dirty="0" smtClean="0"/>
              <a:t>orthern blue states, California for western blue states, and National Polls for swing states</a:t>
            </a:r>
          </a:p>
          <a:p>
            <a:r>
              <a:rPr lang="en-US" dirty="0" smtClean="0"/>
              <a:t>For states that serve as a prior for their category data from a similar state will serve as the prior</a:t>
            </a:r>
          </a:p>
          <a:p>
            <a:r>
              <a:rPr lang="en-US" dirty="0" smtClean="0"/>
              <a:t>My predictions go final on November 5</a:t>
            </a:r>
            <a:r>
              <a:rPr lang="en-US" baseline="30000" dirty="0" smtClean="0"/>
              <a:t>th</a:t>
            </a:r>
            <a:r>
              <a:rPr lang="en-US" dirty="0" smtClean="0"/>
              <a:t> at Midnight</a:t>
            </a:r>
          </a:p>
          <a:p>
            <a:r>
              <a:rPr lang="en-US" dirty="0" smtClean="0"/>
              <a:t>Information on predictions from Five Thirty Eight, 270 to Win, and Princeton Election Consortium will be pulled on the 6</a:t>
            </a:r>
            <a:r>
              <a:rPr lang="en-US" baseline="30000" dirty="0" smtClean="0"/>
              <a:t>th</a:t>
            </a:r>
            <a:r>
              <a:rPr lang="en-US" dirty="0" smtClean="0"/>
              <a:t> to allow for a better comparison of accuracy</a:t>
            </a:r>
          </a:p>
          <a:p>
            <a:r>
              <a:rPr lang="en-US" dirty="0" smtClean="0"/>
              <a:t>If something changes after Saturday but before Tuesday I may add on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811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 consider Swing State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definition of a Swing State is any state that the outcome was hard to determine at any point of the process, and has a reasonable chance of a 2 or more  outcomes</a:t>
            </a:r>
          </a:p>
          <a:p>
            <a:r>
              <a:rPr lang="en-US" dirty="0" smtClean="0"/>
              <a:t>My swing states are:  Arizona, Colorado, Florida, Iowa, Nevada, New Hampshire, North Carolina, Ohio, Pennsylvania</a:t>
            </a:r>
            <a:r>
              <a:rPr lang="en-US" smtClean="0"/>
              <a:t>, Utah , Virginia</a:t>
            </a:r>
            <a:r>
              <a:rPr lang="en-US" dirty="0" smtClean="0"/>
              <a:t>, Wisconsin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478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 learned so far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Previous states are fairly good predictors of future states in  a sequential primary, but further study is needed with a more complicated model</a:t>
            </a:r>
          </a:p>
          <a:p>
            <a:r>
              <a:rPr lang="en-US" dirty="0" smtClean="0"/>
              <a:t>Donald Trump doesn’t fit the traditional candidate mold.  His supporters are incredibly enthusiastic  and I plan to break down how this happened by breaking down the data  from both the primary and general election because it could change how future elections work</a:t>
            </a:r>
          </a:p>
          <a:p>
            <a:r>
              <a:rPr lang="en-US" dirty="0" smtClean="0"/>
              <a:t>Methods to find and produce better fitting priors should be studied</a:t>
            </a:r>
          </a:p>
          <a:p>
            <a:r>
              <a:rPr lang="en-US" dirty="0" smtClean="0"/>
              <a:t>Advanced Statistical methods aren’t used in political science research statistics.  I plan to get my Ph.D. in Statistics and focus on political science statistics in my career.</a:t>
            </a:r>
          </a:p>
        </p:txBody>
      </p:sp>
    </p:spTree>
    <p:extLst>
      <p:ext uri="{BB962C8B-B14F-4D97-AF65-F5344CB8AC3E}">
        <p14:creationId xmlns:p14="http://schemas.microsoft.com/office/powerpoint/2010/main" val="3983470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happen on November 8</a:t>
            </a:r>
            <a:r>
              <a:rPr lang="en-US" baseline="30000" dirty="0" smtClean="0"/>
              <a:t>th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Hillary Clinton will probably win the presidency decisively. </a:t>
            </a:r>
          </a:p>
          <a:p>
            <a:r>
              <a:rPr lang="en-US" dirty="0" smtClean="0"/>
              <a:t>The senate is a tossup. I am not studying it in depth but the polls look like the majority could go either way. </a:t>
            </a:r>
          </a:p>
          <a:p>
            <a:r>
              <a:rPr lang="en-US" dirty="0" smtClean="0"/>
              <a:t>General Election Turnout may not increase like the turnout in the nomination process, but the turnout could still be record breaking </a:t>
            </a:r>
          </a:p>
          <a:p>
            <a:r>
              <a:rPr lang="en-US" dirty="0" smtClean="0"/>
              <a:t>Gary Johnson, may break 5% and the libertarian party may get major party status</a:t>
            </a:r>
          </a:p>
          <a:p>
            <a:r>
              <a:rPr lang="en-US" dirty="0" smtClean="0"/>
              <a:t>There is the potential that this election may be hard to predict and my model and the model of others may not achieve 100% accuracy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653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current Projection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www.270towin.com/presidential_map_new/maps/r7YL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787" y="1318643"/>
            <a:ext cx="8217460" cy="524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9082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Forward to 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Colorado may not be considered a swing state and may turn blue</a:t>
            </a:r>
          </a:p>
          <a:p>
            <a:r>
              <a:rPr lang="en-US" dirty="0" smtClean="0"/>
              <a:t>Utah, Arizona, and other “red” states who were at one point at risk of swinging will probably be fine in 2020 assuming the Republican nominee is less controversial.</a:t>
            </a:r>
          </a:p>
          <a:p>
            <a:r>
              <a:rPr lang="en-US" dirty="0" smtClean="0"/>
              <a:t>I plan to try to use more advanced methods to predict again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38285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My project is based on the work of Nate Silver who predicted the outcome of the 2008 election with 98% accuracy, and 100% accuracy in 2012.</a:t>
            </a:r>
          </a:p>
          <a:p>
            <a:r>
              <a:rPr lang="en-US" sz="2000" dirty="0" smtClean="0"/>
              <a:t>Nate Silver, like most political science statisticians is not an academic researcher.  He didn’t disclose much about his model and didn’t form a final prediction until the day of the election</a:t>
            </a:r>
          </a:p>
          <a:p>
            <a:r>
              <a:rPr lang="en-US" sz="2000" dirty="0" smtClean="0"/>
              <a:t>The first step was testing a theory of using the results of previous states to predict the primary outcome in future states.</a:t>
            </a:r>
          </a:p>
          <a:p>
            <a:r>
              <a:rPr lang="en-US" sz="2000" dirty="0" smtClean="0"/>
              <a:t>Now I am trying to test the theory that you can use Bayesian Statistics to predict a presidential election with higher accuracy than a simple average of polls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33128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Bayesian Statistics?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Bayesian Statistics considers likelihood and allows the inclusion of outside data while still using data from that state</a:t>
            </a:r>
          </a:p>
          <a:p>
            <a:r>
              <a:rPr lang="en-US" sz="2000" dirty="0" smtClean="0"/>
              <a:t>It provides a level of choice in a prior to include information not reflected in the polls or results</a:t>
            </a:r>
          </a:p>
          <a:p>
            <a:r>
              <a:rPr lang="en-US" sz="2000" dirty="0" smtClean="0"/>
              <a:t>It was something that I could study given that I had a limited knowledge of statistics as an undergraduate student</a:t>
            </a:r>
          </a:p>
          <a:p>
            <a:r>
              <a:rPr lang="en-US" sz="2000" dirty="0" smtClean="0"/>
              <a:t>It appeared to work for Nate Silver in 2008 and 2012.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89270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my project matters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000" dirty="0" smtClean="0"/>
              <a:t>People who predict elections like Nate Silver don’t always have formal training in Statistics</a:t>
            </a:r>
          </a:p>
          <a:p>
            <a:pPr lvl="1"/>
            <a:r>
              <a:rPr lang="en-US" sz="2000" dirty="0" smtClean="0"/>
              <a:t>Most of the time information on how the prediction is formed is not revealed</a:t>
            </a:r>
          </a:p>
          <a:p>
            <a:pPr lvl="1"/>
            <a:r>
              <a:rPr lang="en-US" sz="2000" dirty="0" smtClean="0"/>
              <a:t>In Academia, election statistics are usually studied after instead of during the process</a:t>
            </a:r>
          </a:p>
          <a:p>
            <a:pPr lvl="1"/>
            <a:r>
              <a:rPr lang="en-US" sz="2000" dirty="0" smtClean="0"/>
              <a:t>Most statistics in political science research are basic</a:t>
            </a:r>
            <a:endParaRPr lang="en-US" sz="2000" dirty="0"/>
          </a:p>
          <a:p>
            <a:pPr lvl="1"/>
            <a:r>
              <a:rPr lang="en-US" sz="2000" dirty="0" smtClean="0"/>
              <a:t>My goal was to approach my project scientifically </a:t>
            </a:r>
          </a:p>
        </p:txBody>
      </p:sp>
    </p:spTree>
    <p:extLst>
      <p:ext uri="{BB962C8B-B14F-4D97-AF65-F5344CB8AC3E}">
        <p14:creationId xmlns:p14="http://schemas.microsoft.com/office/powerpoint/2010/main" val="1282137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7456"/>
            <a:ext cx="10515600" cy="1325563"/>
          </a:xfrm>
        </p:spPr>
        <p:txBody>
          <a:bodyPr/>
          <a:lstStyle/>
          <a:p>
            <a:r>
              <a:rPr lang="en-US" dirty="0" smtClean="0"/>
              <a:t>What I am doing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project really has two parts: the predictions and the blog.</a:t>
            </a:r>
          </a:p>
          <a:p>
            <a:r>
              <a:rPr lang="en-US" dirty="0" smtClean="0"/>
              <a:t>I have a blog where I write about my feelings about the election and how math and sometimes economics are playing a role.</a:t>
            </a:r>
          </a:p>
          <a:p>
            <a:r>
              <a:rPr lang="en-US" dirty="0" smtClean="0"/>
              <a:t>My predictions are final when submitted</a:t>
            </a:r>
          </a:p>
          <a:p>
            <a:r>
              <a:rPr lang="en-US" dirty="0" smtClean="0"/>
              <a:t>I don’t edit any of my posts</a:t>
            </a:r>
          </a:p>
          <a:p>
            <a:r>
              <a:rPr lang="en-US" dirty="0" smtClean="0"/>
              <a:t>I use a blogger account so that there is a third party record of my information</a:t>
            </a:r>
          </a:p>
          <a:p>
            <a:r>
              <a:rPr lang="en-US" dirty="0" smtClean="0"/>
              <a:t>I disclose my personal opinions</a:t>
            </a:r>
          </a:p>
          <a:p>
            <a:r>
              <a:rPr lang="en-US" dirty="0" smtClean="0"/>
              <a:t>Every prediction is made at least 48 Hours in advance.  I disclose the mean, standard deviation and confidence interval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541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 for the Nomination Process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used excel to make predictions</a:t>
            </a:r>
          </a:p>
          <a:p>
            <a:r>
              <a:rPr lang="en-US" dirty="0" smtClean="0"/>
              <a:t>After Iowa and New Hampshire I used previous results from elections as my prior</a:t>
            </a:r>
          </a:p>
          <a:p>
            <a:r>
              <a:rPr lang="en-US" dirty="0" smtClean="0"/>
              <a:t>This is much more difficult than predicting a general election because there are multiple candidates and complicated rules for assigning delegates</a:t>
            </a:r>
          </a:p>
          <a:p>
            <a:r>
              <a:rPr lang="en-US" dirty="0" smtClean="0"/>
              <a:t>I used a normal distribution to simulate likelihood </a:t>
            </a:r>
          </a:p>
          <a:p>
            <a:r>
              <a:rPr lang="en-US" dirty="0" smtClean="0"/>
              <a:t>All elections were called  at least 48 hours in advance</a:t>
            </a:r>
          </a:p>
          <a:p>
            <a:r>
              <a:rPr lang="en-US" dirty="0" smtClean="0"/>
              <a:t>So far I have not been able to find a good comparison to judge accuracy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051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 for the Nomination Process </a:t>
            </a:r>
            <a:br>
              <a:rPr lang="en-US" dirty="0" smtClean="0"/>
            </a:br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had clear cut rules on when and how I would predict set before any votes were cast</a:t>
            </a:r>
          </a:p>
          <a:p>
            <a:r>
              <a:rPr lang="en-US" dirty="0" smtClean="0"/>
              <a:t>I tried to balance making decisions on opinion based and data based factors</a:t>
            </a:r>
          </a:p>
          <a:p>
            <a:r>
              <a:rPr lang="en-US" dirty="0" smtClean="0"/>
              <a:t>After Super Tuesday I realized that there were flaws in how my model handled candidate dropouts and the limited availability of states for the prior</a:t>
            </a:r>
          </a:p>
          <a:p>
            <a:r>
              <a:rPr lang="en-US" dirty="0" smtClean="0"/>
              <a:t>I believe a better model would be to create a prior based on exit poll data to create a better fitting sample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916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for the Nomination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had 79.6% accuracy </a:t>
            </a:r>
          </a:p>
          <a:p>
            <a:r>
              <a:rPr lang="en-US" dirty="0" smtClean="0"/>
              <a:t>I used second choice data to normalize the probabilities</a:t>
            </a:r>
          </a:p>
          <a:p>
            <a:r>
              <a:rPr lang="en-US" dirty="0" smtClean="0"/>
              <a:t>This overestimated the more traditional candidates like Cruz and Rubio, and caused an underestimation of Trump</a:t>
            </a:r>
          </a:p>
          <a:p>
            <a:r>
              <a:rPr lang="en-US" dirty="0" smtClean="0"/>
              <a:t>The second choice data suggested that Trump would not gain supporter over the process but this was not the case</a:t>
            </a:r>
          </a:p>
          <a:p>
            <a:r>
              <a:rPr lang="en-US" dirty="0" smtClean="0"/>
              <a:t>Trump did not have any of the normal indicators for a nominee (campaign funding, endorsements, support of media outlets)</a:t>
            </a:r>
          </a:p>
          <a:p>
            <a:r>
              <a:rPr lang="en-US" dirty="0" smtClean="0"/>
              <a:t>Further testing is needed to see how this kind of model would work in other years</a:t>
            </a:r>
          </a:p>
        </p:txBody>
      </p:sp>
    </p:spTree>
    <p:extLst>
      <p:ext uri="{BB962C8B-B14F-4D97-AF65-F5344CB8AC3E}">
        <p14:creationId xmlns:p14="http://schemas.microsoft.com/office/powerpoint/2010/main" val="830934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 for the Presidential 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am using a Gaussian conjugate analysis on poll data</a:t>
            </a:r>
          </a:p>
          <a:p>
            <a:r>
              <a:rPr lang="en-US" dirty="0" smtClean="0"/>
              <a:t>My prior is national polls for swing states, Texas/Nebraska polls for Red States, and New York/California Polls for Blue States</a:t>
            </a:r>
          </a:p>
          <a:p>
            <a:r>
              <a:rPr lang="en-US" dirty="0" smtClean="0"/>
              <a:t>I am using Anaconda  (a python platform) with </a:t>
            </a:r>
            <a:r>
              <a:rPr lang="en-US" dirty="0" err="1" smtClean="0"/>
              <a:t>Scipy</a:t>
            </a:r>
            <a:r>
              <a:rPr lang="en-US" dirty="0" smtClean="0"/>
              <a:t> and </a:t>
            </a:r>
            <a:r>
              <a:rPr lang="en-US" dirty="0" err="1" smtClean="0"/>
              <a:t>Numpy</a:t>
            </a:r>
            <a:r>
              <a:rPr lang="en-US" dirty="0" smtClean="0"/>
              <a:t> to make my calculations</a:t>
            </a:r>
          </a:p>
          <a:p>
            <a:r>
              <a:rPr lang="en-US" dirty="0" smtClean="0"/>
              <a:t>I download CSV of poll data from Pollster , and “clean” them to make the program able to read it.</a:t>
            </a:r>
          </a:p>
          <a:p>
            <a:r>
              <a:rPr lang="en-US" dirty="0" smtClean="0"/>
              <a:t>The results are added to a file. </a:t>
            </a:r>
          </a:p>
          <a:p>
            <a:r>
              <a:rPr lang="en-US" dirty="0" smtClean="0"/>
              <a:t>Only poll results taken after July 1</a:t>
            </a:r>
            <a:r>
              <a:rPr lang="en-US" baseline="30000" dirty="0" smtClean="0"/>
              <a:t>st</a:t>
            </a:r>
            <a:r>
              <a:rPr lang="en-US" dirty="0" smtClean="0"/>
              <a:t>, 2016 are considered.  July 1</a:t>
            </a:r>
            <a:r>
              <a:rPr lang="en-US" baseline="30000" dirty="0" smtClean="0"/>
              <a:t>st</a:t>
            </a:r>
            <a:r>
              <a:rPr lang="en-US" dirty="0" smtClean="0"/>
              <a:t> was chosen because it was after the candidates were decided and media coverage of the general election was beginning</a:t>
            </a:r>
          </a:p>
        </p:txBody>
      </p:sp>
    </p:spTree>
    <p:extLst>
      <p:ext uri="{BB962C8B-B14F-4D97-AF65-F5344CB8AC3E}">
        <p14:creationId xmlns:p14="http://schemas.microsoft.com/office/powerpoint/2010/main" val="323357847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3">
      <a:dk1>
        <a:srgbClr val="000000"/>
      </a:dk1>
      <a:lt1>
        <a:sysClr val="window" lastClr="FFFFFF"/>
      </a:lt1>
      <a:dk2>
        <a:srgbClr val="000000"/>
      </a:dk2>
      <a:lt2>
        <a:srgbClr val="CCDDEA"/>
      </a:lt2>
      <a:accent1>
        <a:srgbClr val="000000"/>
      </a:accent1>
      <a:accent2>
        <a:srgbClr val="FF0000"/>
      </a:accent2>
      <a:accent3>
        <a:srgbClr val="00000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4716</TotalTime>
  <Words>1226</Words>
  <Application>Microsoft Office PowerPoint</Application>
  <PresentationFormat>Widescreen</PresentationFormat>
  <Paragraphs>88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Trebuchet MS</vt:lpstr>
      <vt:lpstr>Wingdings 3</vt:lpstr>
      <vt:lpstr>Facet</vt:lpstr>
      <vt:lpstr>The Math Behind the Presidential Election </vt:lpstr>
      <vt:lpstr>My project</vt:lpstr>
      <vt:lpstr>Why Bayesian Statistics?</vt:lpstr>
      <vt:lpstr>Why my project matters </vt:lpstr>
      <vt:lpstr>What I am doing </vt:lpstr>
      <vt:lpstr>Methodology for the Nomination Process </vt:lpstr>
      <vt:lpstr>Methodology for the Nomination Process  Continued</vt:lpstr>
      <vt:lpstr>Results for the Nomination Process</vt:lpstr>
      <vt:lpstr>Methodology for the Presidential Election</vt:lpstr>
      <vt:lpstr>Methodology for the Presidential Election Continued</vt:lpstr>
      <vt:lpstr>What I consider Swing State </vt:lpstr>
      <vt:lpstr>What I learned so far </vt:lpstr>
      <vt:lpstr>What will happen on November 8th?</vt:lpstr>
      <vt:lpstr>My current Projection  </vt:lpstr>
      <vt:lpstr>Looking Forward to 2020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Math Behind the Presidential Election</dc:title>
  <dc:creator>Ric Alexander</dc:creator>
  <cp:lastModifiedBy>Ric Alexander</cp:lastModifiedBy>
  <cp:revision>34</cp:revision>
  <dcterms:created xsi:type="dcterms:W3CDTF">2016-10-01T23:27:20Z</dcterms:created>
  <dcterms:modified xsi:type="dcterms:W3CDTF">2017-01-12T00:42:52Z</dcterms:modified>
</cp:coreProperties>
</file>