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2"/>
  </p:handoutMasterIdLst>
  <p:sldIdLst>
    <p:sldId id="256" r:id="rId2"/>
    <p:sldId id="257" r:id="rId3"/>
    <p:sldId id="258" r:id="rId4"/>
    <p:sldId id="261" r:id="rId5"/>
    <p:sldId id="262" r:id="rId6"/>
    <p:sldId id="259" r:id="rId7"/>
    <p:sldId id="260" r:id="rId8"/>
    <p:sldId id="264" r:id="rId9"/>
    <p:sldId id="270" r:id="rId10"/>
    <p:sldId id="266" r:id="rId11"/>
    <p:sldId id="269" r:id="rId12"/>
    <p:sldId id="267" r:id="rId13"/>
    <p:sldId id="265" r:id="rId14"/>
    <p:sldId id="272" r:id="rId15"/>
    <p:sldId id="273" r:id="rId16"/>
    <p:sldId id="274" r:id="rId17"/>
    <p:sldId id="276" r:id="rId18"/>
    <p:sldId id="277" r:id="rId19"/>
    <p:sldId id="271" r:id="rId20"/>
    <p:sldId id="278" r:id="rId21"/>
  </p:sldIdLst>
  <p:sldSz cx="12192000" cy="68580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09" autoAdjust="0"/>
    <p:restoredTop sz="94660"/>
  </p:normalViewPr>
  <p:slideViewPr>
    <p:cSldViewPr snapToGrid="0">
      <p:cViewPr varScale="1">
        <p:scale>
          <a:sx n="49" d="100"/>
          <a:sy n="49" d="100"/>
        </p:scale>
        <p:origin x="62" y="8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1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DC66A51-F94C-4285-9148-959D3DAC5B0B}" type="datetimeFigureOut">
              <a:rPr lang="en-US" smtClean="0"/>
              <a:t>10/28/2016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26516AB-6B9A-440A-A3D0-E1F1E00A13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388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5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694089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927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96696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235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77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9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6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41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79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10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42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09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555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875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4BEF3-0948-42B5-B49F-E9A21309D8CB}" type="datetimeFigureOut">
              <a:rPr lang="en-US" smtClean="0"/>
              <a:t>10/24/2016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7E09706-9A2A-45D9-AEE9-D925FD78B6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98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Math Behind the Presidential Election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Brittany Alexander, Dr. Leif Ellingson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7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87456"/>
            <a:ext cx="10515600" cy="1325563"/>
          </a:xfrm>
        </p:spPr>
        <p:txBody>
          <a:bodyPr/>
          <a:lstStyle/>
          <a:p>
            <a:r>
              <a:rPr lang="en-US" dirty="0" smtClean="0"/>
              <a:t>What I am doing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project really has two parts: the predictions and the blog.</a:t>
            </a:r>
          </a:p>
          <a:p>
            <a:r>
              <a:rPr lang="en-US" dirty="0" smtClean="0"/>
              <a:t>I have a blog where I write about my </a:t>
            </a:r>
            <a:r>
              <a:rPr lang="en-US" dirty="0" smtClean="0"/>
              <a:t>feelings </a:t>
            </a:r>
            <a:r>
              <a:rPr lang="en-US" dirty="0" smtClean="0"/>
              <a:t>about the election and how math and sometimes economics are playing a role.</a:t>
            </a:r>
          </a:p>
          <a:p>
            <a:r>
              <a:rPr lang="en-US" dirty="0" smtClean="0"/>
              <a:t>My predictions are final when </a:t>
            </a:r>
            <a:r>
              <a:rPr lang="en-US" dirty="0" smtClean="0"/>
              <a:t>submitted and are submitted at least 72 hours before the polls close.</a:t>
            </a:r>
            <a:endParaRPr lang="en-US" dirty="0" smtClean="0"/>
          </a:p>
          <a:p>
            <a:r>
              <a:rPr lang="en-US" dirty="0" smtClean="0"/>
              <a:t>I don’t edit any of my posts</a:t>
            </a:r>
          </a:p>
          <a:p>
            <a:r>
              <a:rPr lang="en-US" dirty="0" smtClean="0"/>
              <a:t>I use a blogger account so that there is a third party record of my information</a:t>
            </a:r>
          </a:p>
          <a:p>
            <a:r>
              <a:rPr lang="en-US" dirty="0" smtClean="0"/>
              <a:t>I disclose my personal </a:t>
            </a:r>
            <a:r>
              <a:rPr lang="en-US" dirty="0" smtClean="0"/>
              <a:t>opinions</a:t>
            </a:r>
          </a:p>
          <a:p>
            <a:r>
              <a:rPr lang="en-US" dirty="0"/>
              <a:t>2016usaelectionpredictions.blogspot.com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54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 make predictions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First I try to understand the political dynamic in all the states.</a:t>
            </a:r>
          </a:p>
          <a:p>
            <a:r>
              <a:rPr lang="en-US" dirty="0" smtClean="0"/>
              <a:t>I also research rules of voting in the states.</a:t>
            </a:r>
          </a:p>
          <a:p>
            <a:r>
              <a:rPr lang="en-US" dirty="0" smtClean="0"/>
              <a:t>For smaller states like Montana and Rhode Island poll data is limited</a:t>
            </a:r>
          </a:p>
          <a:p>
            <a:r>
              <a:rPr lang="en-US" dirty="0" smtClean="0"/>
              <a:t>To help fix this problem I use poll results from states that have similar characteristics and more information</a:t>
            </a:r>
          </a:p>
          <a:p>
            <a:r>
              <a:rPr lang="en-US" dirty="0" smtClean="0"/>
              <a:t>For example to predict Rhode Island I substitute in data from New York.</a:t>
            </a:r>
          </a:p>
          <a:p>
            <a:r>
              <a:rPr lang="en-US" dirty="0" smtClean="0"/>
              <a:t>In the nomination process I used actual voting results as a data source</a:t>
            </a:r>
          </a:p>
          <a:p>
            <a:r>
              <a:rPr lang="en-US" dirty="0" smtClean="0"/>
              <a:t>For the general election I am using poll data from states with lots of poll data</a:t>
            </a:r>
          </a:p>
        </p:txBody>
      </p:sp>
    </p:spTree>
    <p:extLst>
      <p:ext uri="{BB962C8B-B14F-4D97-AF65-F5344CB8AC3E}">
        <p14:creationId xmlns:p14="http://schemas.microsoft.com/office/powerpoint/2010/main" val="335640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 learned so far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Previous states are fairly good predictors of future states in  a sequential primary, but further study is needed with a more complicated </a:t>
            </a:r>
            <a:r>
              <a:rPr lang="en-US" dirty="0" smtClean="0"/>
              <a:t>model</a:t>
            </a:r>
          </a:p>
          <a:p>
            <a:r>
              <a:rPr lang="en-US" dirty="0" smtClean="0"/>
              <a:t>I achieved 80% accuracy in predicting bound delegates to the GOP convention</a:t>
            </a:r>
          </a:p>
          <a:p>
            <a:r>
              <a:rPr lang="en-US" dirty="0" smtClean="0"/>
              <a:t>Delegates are really hard to predict because </a:t>
            </a:r>
            <a:r>
              <a:rPr lang="en-US" dirty="0" smtClean="0"/>
              <a:t>they are awarded with complicated rules</a:t>
            </a:r>
            <a:endParaRPr lang="en-US" dirty="0" smtClean="0"/>
          </a:p>
          <a:p>
            <a:r>
              <a:rPr lang="en-US" dirty="0" smtClean="0"/>
              <a:t>Donald Trump doesn’t </a:t>
            </a:r>
            <a:r>
              <a:rPr lang="en-US" dirty="0" smtClean="0"/>
              <a:t>appear fit </a:t>
            </a:r>
            <a:r>
              <a:rPr lang="en-US" dirty="0" smtClean="0"/>
              <a:t>the traditional candidate mold.  His supporters are incredibly enthusiastic  and I plan to break down how </a:t>
            </a:r>
            <a:r>
              <a:rPr lang="en-US" dirty="0" smtClean="0"/>
              <a:t>he got nomination by </a:t>
            </a:r>
            <a:r>
              <a:rPr lang="en-US" dirty="0" smtClean="0"/>
              <a:t>breaking down the data  from both the primary and general election because it could change how future elections work</a:t>
            </a:r>
          </a:p>
          <a:p>
            <a:r>
              <a:rPr lang="en-US" dirty="0" smtClean="0"/>
              <a:t>Advanced Statistical methods aren’t </a:t>
            </a:r>
            <a:r>
              <a:rPr lang="en-US" dirty="0" smtClean="0"/>
              <a:t>regularly used </a:t>
            </a:r>
            <a:r>
              <a:rPr lang="en-US" dirty="0" smtClean="0"/>
              <a:t>in political science statistics.  I plan to get my Ph.D. in Statistics and focus on political science statistics in my career.</a:t>
            </a:r>
          </a:p>
        </p:txBody>
      </p:sp>
    </p:spTree>
    <p:extLst>
      <p:ext uri="{BB962C8B-B14F-4D97-AF65-F5344CB8AC3E}">
        <p14:creationId xmlns:p14="http://schemas.microsoft.com/office/powerpoint/2010/main" val="398347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will happen on November 8</a:t>
            </a:r>
            <a:r>
              <a:rPr lang="en-US" baseline="30000" dirty="0" smtClean="0"/>
              <a:t>th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</a:t>
            </a:r>
            <a:r>
              <a:rPr lang="en-US" dirty="0" smtClean="0"/>
              <a:t>model shows that </a:t>
            </a:r>
            <a:r>
              <a:rPr lang="en-US" dirty="0" smtClean="0"/>
              <a:t>Hillary </a:t>
            </a:r>
            <a:r>
              <a:rPr lang="en-US" dirty="0" smtClean="0"/>
              <a:t>Clinton will probably win the presidency decisively </a:t>
            </a:r>
            <a:r>
              <a:rPr lang="en-US" dirty="0" smtClean="0"/>
              <a:t>but there a  small chance that </a:t>
            </a:r>
            <a:r>
              <a:rPr lang="en-US" dirty="0" smtClean="0"/>
              <a:t>Trump will win</a:t>
            </a:r>
            <a:endParaRPr lang="en-US" dirty="0" smtClean="0"/>
          </a:p>
          <a:p>
            <a:r>
              <a:rPr lang="en-US" dirty="0" smtClean="0"/>
              <a:t>I personally am writing in a conservative candidate</a:t>
            </a:r>
            <a:endParaRPr lang="en-US" dirty="0" smtClean="0"/>
          </a:p>
          <a:p>
            <a:r>
              <a:rPr lang="en-US" dirty="0" smtClean="0"/>
              <a:t>The senate is a tossup</a:t>
            </a:r>
          </a:p>
          <a:p>
            <a:r>
              <a:rPr lang="en-US" dirty="0" smtClean="0"/>
              <a:t>General </a:t>
            </a:r>
            <a:r>
              <a:rPr lang="en-US" dirty="0"/>
              <a:t>e</a:t>
            </a:r>
            <a:r>
              <a:rPr lang="en-US" dirty="0" smtClean="0"/>
              <a:t>lection </a:t>
            </a:r>
            <a:r>
              <a:rPr lang="en-US" dirty="0"/>
              <a:t>t</a:t>
            </a:r>
            <a:r>
              <a:rPr lang="en-US" dirty="0" smtClean="0"/>
              <a:t>urnout </a:t>
            </a:r>
            <a:r>
              <a:rPr lang="en-US" dirty="0" smtClean="0"/>
              <a:t>may not increase like the turnout in the nomination process.</a:t>
            </a:r>
          </a:p>
          <a:p>
            <a:r>
              <a:rPr lang="en-US" dirty="0" smtClean="0"/>
              <a:t>Gary Johnson, may break 5% and the libertarian party may get major party </a:t>
            </a:r>
            <a:r>
              <a:rPr lang="en-US" dirty="0" smtClean="0"/>
              <a:t>status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65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current Projection		10/21</a:t>
            </a:r>
            <a:endParaRPr lang="en-US" dirty="0"/>
          </a:p>
        </p:txBody>
      </p:sp>
      <p:pic>
        <p:nvPicPr>
          <p:cNvPr id="1026" name="Picture 2" descr="http://www.270towin.com/presidential_map_new/maps/BWjO1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4594" y="1374550"/>
            <a:ext cx="7339408" cy="4683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5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Texas a swing state?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 of 17 polls since August Clinton was ahead only  once by 1 point</a:t>
            </a:r>
          </a:p>
          <a:p>
            <a:r>
              <a:rPr lang="en-US" dirty="0" smtClean="0"/>
              <a:t>11 of those showed a Trump lead outside of the margin of error</a:t>
            </a:r>
          </a:p>
          <a:p>
            <a:r>
              <a:rPr lang="en-US" dirty="0" smtClean="0"/>
              <a:t>5 Polls had a Trump lead inside the margin of error, but most of the time the lead was almost bigger than the margin of error</a:t>
            </a:r>
          </a:p>
          <a:p>
            <a:r>
              <a:rPr lang="en-US" dirty="0" smtClean="0"/>
              <a:t>Multiple reputable organizations like Five Thirty Eight and 270 to Win show a Trump victory in Texas.  </a:t>
            </a:r>
          </a:p>
          <a:p>
            <a:r>
              <a:rPr lang="en-US" dirty="0" smtClean="0"/>
              <a:t>Clinton may have a larger share of the votes than most other democratic candidates since 1980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0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Polls be Falsified?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polling organizations used by the major news agencies have good track records</a:t>
            </a:r>
          </a:p>
          <a:p>
            <a:r>
              <a:rPr lang="en-US" dirty="0" smtClean="0"/>
              <a:t>In this election only one poll from a reputable agency has been under scrutiny </a:t>
            </a:r>
          </a:p>
          <a:p>
            <a:r>
              <a:rPr lang="en-US" dirty="0" smtClean="0"/>
              <a:t>The poll is question was a Wall Street Journal and NBC National Poll</a:t>
            </a:r>
          </a:p>
          <a:p>
            <a:r>
              <a:rPr lang="en-US" dirty="0" smtClean="0"/>
              <a:t>A preliminary report was released while data was still being collected on the day of the Vice Presidential Debate</a:t>
            </a:r>
          </a:p>
          <a:p>
            <a:r>
              <a:rPr lang="en-US" dirty="0" smtClean="0"/>
              <a:t>Since the data was leaked early it may have affected the later interviews in the poll</a:t>
            </a:r>
          </a:p>
          <a:p>
            <a:r>
              <a:rPr lang="en-US" dirty="0" smtClean="0"/>
              <a:t>However the data itself was not fraudulent </a:t>
            </a:r>
          </a:p>
        </p:txBody>
      </p:sp>
    </p:spTree>
    <p:extLst>
      <p:ext uri="{BB962C8B-B14F-4D97-AF65-F5344CB8AC3E}">
        <p14:creationId xmlns:p14="http://schemas.microsoft.com/office/powerpoint/2010/main" val="85073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Polls be falsified?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polling agencies have numerous safeguards to protect the integrity of the poll</a:t>
            </a:r>
          </a:p>
          <a:p>
            <a:r>
              <a:rPr lang="en-US" dirty="0" smtClean="0"/>
              <a:t>The news organization itself who orders a poll doesn’t really have any effect on the poll</a:t>
            </a:r>
          </a:p>
          <a:p>
            <a:r>
              <a:rPr lang="en-US" dirty="0" smtClean="0"/>
              <a:t>Phone Interviews are usually recorded</a:t>
            </a:r>
          </a:p>
          <a:p>
            <a:r>
              <a:rPr lang="en-US" dirty="0" smtClean="0"/>
              <a:t>Internet poll data is usually protected from editing</a:t>
            </a:r>
          </a:p>
          <a:p>
            <a:r>
              <a:rPr lang="en-US" dirty="0" smtClean="0"/>
              <a:t>The respondents are screened to help get an accurate sample</a:t>
            </a:r>
          </a:p>
          <a:p>
            <a:r>
              <a:rPr lang="en-US" dirty="0" smtClean="0"/>
              <a:t>Because of these safeguards polls are normally done ethically and have scientifically sound results</a:t>
            </a:r>
          </a:p>
        </p:txBody>
      </p:sp>
    </p:spTree>
    <p:extLst>
      <p:ext uri="{BB962C8B-B14F-4D97-AF65-F5344CB8AC3E}">
        <p14:creationId xmlns:p14="http://schemas.microsoft.com/office/powerpoint/2010/main" val="37485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 to Understand the Role of Statistics in the Election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My Blog: 2016usaelectionpredictions.blogspot.com  My final predictions will be posted on 11/5/16</a:t>
            </a:r>
            <a:r>
              <a:rPr lang="en-US" dirty="0" smtClean="0"/>
              <a:t>.</a:t>
            </a:r>
          </a:p>
          <a:p>
            <a:r>
              <a:rPr lang="en-US" dirty="0" smtClean="0"/>
              <a:t>Washington Post Fact Checker </a:t>
            </a:r>
            <a:r>
              <a:rPr lang="en-US" dirty="0"/>
              <a:t>– </a:t>
            </a:r>
            <a:r>
              <a:rPr lang="en-US" dirty="0" smtClean="0"/>
              <a:t>Fact checks statements made by candidates https</a:t>
            </a:r>
            <a:r>
              <a:rPr lang="en-US" dirty="0"/>
              <a:t>://www.washingtonpost.com/graphics/politics/2016-election/fact-checker/</a:t>
            </a:r>
            <a:endParaRPr lang="en-US" dirty="0" smtClean="0"/>
          </a:p>
          <a:p>
            <a:r>
              <a:rPr lang="en-US" dirty="0" smtClean="0"/>
              <a:t>Fivethirtyeight.com – Run by Nate Silver, and provides information on how statistics are playing a role </a:t>
            </a:r>
          </a:p>
          <a:p>
            <a:r>
              <a:rPr lang="en-US" dirty="0" smtClean="0"/>
              <a:t>270towin.com – Run by the University of Virginia Center for Politics , contains information on House, Senate and Governors Races</a:t>
            </a:r>
          </a:p>
          <a:p>
            <a:r>
              <a:rPr lang="en-US" dirty="0" smtClean="0"/>
              <a:t>fec.gov – Federal Election Commission website with information on results, campaign finance and election laws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8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 to 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Colorado may not be considered a swing state and may turn blue</a:t>
            </a:r>
          </a:p>
          <a:p>
            <a:r>
              <a:rPr lang="en-US" dirty="0" smtClean="0"/>
              <a:t>Utah, Arizona, and other “red” states who were at one point at risk of swinging will probably be fine in 2020 assuming the Republican nominee is less controversial.</a:t>
            </a:r>
          </a:p>
          <a:p>
            <a:r>
              <a:rPr lang="en-US" dirty="0" smtClean="0"/>
              <a:t>Clinton may have to fight for  a second term because she has a low favorability rating right now</a:t>
            </a:r>
          </a:p>
          <a:p>
            <a:r>
              <a:rPr lang="en-US" dirty="0" smtClean="0"/>
              <a:t>It would probably be better if the Republican Party and Democratic Party had fewer candidates in the nomination process</a:t>
            </a:r>
          </a:p>
        </p:txBody>
      </p:sp>
    </p:spTree>
    <p:extLst>
      <p:ext uri="{BB962C8B-B14F-4D97-AF65-F5344CB8AC3E}">
        <p14:creationId xmlns:p14="http://schemas.microsoft.com/office/powerpoint/2010/main" val="404181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Undergraduate Research?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Undergraduate Research is when an undergraduate </a:t>
            </a:r>
            <a:r>
              <a:rPr lang="en-US" sz="2800" dirty="0" smtClean="0"/>
              <a:t>student studies </a:t>
            </a:r>
            <a:r>
              <a:rPr lang="en-US" sz="2800" dirty="0" smtClean="0"/>
              <a:t>a question and </a:t>
            </a:r>
            <a:r>
              <a:rPr lang="en-US" sz="2800" dirty="0" smtClean="0"/>
              <a:t>conducts </a:t>
            </a:r>
            <a:r>
              <a:rPr lang="en-US" sz="2800" dirty="0" smtClean="0"/>
              <a:t>research by </a:t>
            </a:r>
            <a:r>
              <a:rPr lang="en-US" sz="2800" dirty="0" smtClean="0"/>
              <a:t>performing </a:t>
            </a:r>
            <a:r>
              <a:rPr lang="en-US" sz="2800" dirty="0" smtClean="0"/>
              <a:t>an experiment or otherwise collecting information</a:t>
            </a:r>
          </a:p>
          <a:p>
            <a:r>
              <a:rPr lang="en-US" sz="2800" dirty="0" smtClean="0"/>
              <a:t>This research can be a side project of the mentor’s research or be independent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576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04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Undergraduate Research?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It’s interactive: You get to be involved in making decisions about what steps to take</a:t>
            </a:r>
          </a:p>
          <a:p>
            <a:r>
              <a:rPr lang="en-US" sz="2400" dirty="0" smtClean="0"/>
              <a:t>It’s challenging: Often what you are researching is unknown or not well-understood.  </a:t>
            </a:r>
          </a:p>
          <a:p>
            <a:r>
              <a:rPr lang="en-US" sz="2400" dirty="0" smtClean="0"/>
              <a:t>You learn things that you wouldn’t necessarily learn in a classroom</a:t>
            </a:r>
          </a:p>
          <a:p>
            <a:r>
              <a:rPr lang="en-US" sz="2400" dirty="0" smtClean="0"/>
              <a:t>What you discover could impact your field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6047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76355"/>
            <a:ext cx="8596668" cy="3987963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My project is based on the work of Nate Silver who predicted the outcome of the 2008 election with 98% accuracy, and 100% accuracy in 2012.</a:t>
            </a:r>
          </a:p>
          <a:p>
            <a:r>
              <a:rPr lang="en-US" sz="2000" dirty="0" smtClean="0"/>
              <a:t>Nate Silver, like most political science statisticians is not an academic researcher.  He didn’t disclose much about his model and didn’t form a </a:t>
            </a:r>
            <a:r>
              <a:rPr lang="en-US" sz="2000" dirty="0" smtClean="0"/>
              <a:t>final prediction </a:t>
            </a:r>
            <a:r>
              <a:rPr lang="en-US" sz="2000" dirty="0" smtClean="0"/>
              <a:t>until the day of the election</a:t>
            </a:r>
          </a:p>
          <a:p>
            <a:r>
              <a:rPr lang="en-US" sz="2000" dirty="0" smtClean="0"/>
              <a:t>The first step was testing a theory </a:t>
            </a:r>
            <a:r>
              <a:rPr lang="en-US" sz="2000" dirty="0" smtClean="0"/>
              <a:t>if you could use</a:t>
            </a:r>
            <a:r>
              <a:rPr lang="en-US" sz="2000" dirty="0" smtClean="0"/>
              <a:t> </a:t>
            </a:r>
            <a:r>
              <a:rPr lang="en-US" sz="2000" dirty="0" smtClean="0"/>
              <a:t>the results of previous states to </a:t>
            </a:r>
            <a:r>
              <a:rPr lang="en-US" sz="2000" dirty="0" smtClean="0"/>
              <a:t>successfully predict </a:t>
            </a:r>
            <a:r>
              <a:rPr lang="en-US" sz="2000" dirty="0" smtClean="0"/>
              <a:t>the primary outcome in future states.</a:t>
            </a:r>
          </a:p>
          <a:p>
            <a:r>
              <a:rPr lang="en-US" sz="2000" dirty="0" smtClean="0"/>
              <a:t>Now I am trying to test the theory that you can use Bayesian Statistics to predict a presidential </a:t>
            </a:r>
            <a:r>
              <a:rPr lang="en-US" sz="2000" dirty="0" smtClean="0"/>
              <a:t>election more accurately than a simple average of polls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73312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Bayesian Statistics?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Bayesian Statistics is about finding the likelihood of a hypothesis given prior data</a:t>
            </a:r>
          </a:p>
          <a:p>
            <a:r>
              <a:rPr lang="en-US" sz="2400" dirty="0" smtClean="0"/>
              <a:t>In the context of my project it basically creates a weighted average of the polls and adjusts for the likelihood of a poll </a:t>
            </a:r>
            <a:r>
              <a:rPr lang="en-US" sz="2400" dirty="0" smtClean="0"/>
              <a:t> </a:t>
            </a:r>
            <a:r>
              <a:rPr lang="en-US" sz="2400" dirty="0" smtClean="0"/>
              <a:t>based on the prior data.</a:t>
            </a:r>
            <a:endParaRPr lang="en-US" sz="2400" dirty="0"/>
          </a:p>
          <a:p>
            <a:r>
              <a:rPr lang="en-US" sz="2400" dirty="0" smtClean="0"/>
              <a:t>Bayesian Statistics can be used for just about anything from finding defective products, to measuring the accuracy of medical tests.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27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polls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company or sometimes a University contacts potential voters through </a:t>
            </a:r>
            <a:r>
              <a:rPr lang="en-US" dirty="0" smtClean="0"/>
              <a:t>phone interviews </a:t>
            </a:r>
            <a:r>
              <a:rPr lang="en-US" dirty="0" smtClean="0"/>
              <a:t>or the </a:t>
            </a:r>
            <a:r>
              <a:rPr lang="en-US" dirty="0" smtClean="0"/>
              <a:t>internet </a:t>
            </a:r>
            <a:r>
              <a:rPr lang="en-US" dirty="0" smtClean="0"/>
              <a:t>and screens them to get a scientific sample.</a:t>
            </a:r>
          </a:p>
          <a:p>
            <a:r>
              <a:rPr lang="en-US" dirty="0" smtClean="0"/>
              <a:t>Questions are asked about candidate preference, general political ideology, and demographic information</a:t>
            </a:r>
          </a:p>
          <a:p>
            <a:r>
              <a:rPr lang="en-US" dirty="0" smtClean="0"/>
              <a:t>The data is analyzed and a report is  usually </a:t>
            </a:r>
            <a:r>
              <a:rPr lang="en-US" dirty="0" smtClean="0"/>
              <a:t>published to the public. </a:t>
            </a:r>
            <a:r>
              <a:rPr lang="en-US" dirty="0" smtClean="0"/>
              <a:t>The reports usually include a summary of the demographics , and a breakdown of results of every </a:t>
            </a:r>
            <a:r>
              <a:rPr lang="en-US" dirty="0" smtClean="0"/>
              <a:t>question.</a:t>
            </a:r>
          </a:p>
          <a:p>
            <a:r>
              <a:rPr lang="en-US" dirty="0" smtClean="0"/>
              <a:t>Polling Agencies have multiple mechanisms in place to protect the integrity of the poll. Poll fraud is rare with reputable agencies.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9902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look at a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Since polls are from a small sample they are not 100% accurate and you have to account for variation </a:t>
            </a:r>
          </a:p>
          <a:p>
            <a:r>
              <a:rPr lang="en-US" dirty="0" smtClean="0"/>
              <a:t>The margin of error helps to account for this variation but the true mean of the entire population may not be inside this interval</a:t>
            </a:r>
          </a:p>
          <a:p>
            <a:r>
              <a:rPr lang="en-US" dirty="0" smtClean="0"/>
              <a:t>If the lead of a candidate is within the margin of error the race is probably to close to call based on the </a:t>
            </a:r>
            <a:r>
              <a:rPr lang="en-US" dirty="0" smtClean="0"/>
              <a:t>only information </a:t>
            </a:r>
            <a:r>
              <a:rPr lang="en-US" dirty="0" smtClean="0"/>
              <a:t>from </a:t>
            </a:r>
            <a:r>
              <a:rPr lang="en-US" dirty="0" smtClean="0"/>
              <a:t>that poll</a:t>
            </a:r>
          </a:p>
          <a:p>
            <a:r>
              <a:rPr lang="en-US" dirty="0" smtClean="0"/>
              <a:t>However there are ways to make a call about leads in the margin of error.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29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my project matters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Candidates </a:t>
            </a:r>
            <a:r>
              <a:rPr lang="en-US" dirty="0" smtClean="0"/>
              <a:t>frequently </a:t>
            </a:r>
            <a:r>
              <a:rPr lang="en-US" dirty="0" smtClean="0"/>
              <a:t>misquote or misinterpret statistics </a:t>
            </a:r>
            <a:r>
              <a:rPr lang="en-US" dirty="0" smtClean="0"/>
              <a:t>or polls a</a:t>
            </a:r>
            <a:r>
              <a:rPr lang="en-US" dirty="0" smtClean="0"/>
              <a:t>nd </a:t>
            </a:r>
            <a:r>
              <a:rPr lang="en-US" dirty="0" smtClean="0"/>
              <a:t>the average  voter may not know what is going on</a:t>
            </a:r>
          </a:p>
          <a:p>
            <a:pPr lvl="1"/>
            <a:r>
              <a:rPr lang="en-US" dirty="0" smtClean="0"/>
              <a:t>Journalists can also continue this by promoting myths that a candidate is winning when the poll is </a:t>
            </a:r>
            <a:r>
              <a:rPr lang="en-US" dirty="0" smtClean="0"/>
              <a:t>within the </a:t>
            </a:r>
            <a:r>
              <a:rPr lang="en-US" dirty="0" smtClean="0"/>
              <a:t>margin of error</a:t>
            </a:r>
          </a:p>
          <a:p>
            <a:pPr lvl="1"/>
            <a:r>
              <a:rPr lang="en-US" dirty="0" smtClean="0"/>
              <a:t>People who predict elections like Nate Silver don’t always have formal training in Statistics</a:t>
            </a:r>
          </a:p>
          <a:p>
            <a:pPr lvl="1"/>
            <a:r>
              <a:rPr lang="en-US" dirty="0" smtClean="0"/>
              <a:t>In Academia, election statistics is usually studied after instead of during the process</a:t>
            </a:r>
          </a:p>
          <a:p>
            <a:pPr lvl="1"/>
            <a:r>
              <a:rPr lang="en-US" dirty="0" smtClean="0"/>
              <a:t>Most statistics in political science research are basic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137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 Statistics is the biggest issue of a campaign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statements made by candidates have some form of a statistic in them</a:t>
            </a:r>
          </a:p>
          <a:p>
            <a:r>
              <a:rPr lang="en-US" dirty="0" smtClean="0"/>
              <a:t>But a candidate can make and use bad statistics to mislead voters</a:t>
            </a:r>
          </a:p>
          <a:p>
            <a:r>
              <a:rPr lang="en-US" dirty="0" smtClean="0"/>
              <a:t>Bad statistics could be totally false and made up or they can be misleading or cherry-picked to prove a point</a:t>
            </a:r>
          </a:p>
          <a:p>
            <a:r>
              <a:rPr lang="en-US" dirty="0" smtClean="0"/>
              <a:t>This is a bipartisan issue.  I have seen every candidate do this. </a:t>
            </a:r>
          </a:p>
          <a:p>
            <a:r>
              <a:rPr lang="en-US" dirty="0" smtClean="0"/>
              <a:t>Most of the time the data talked about is public and you can find the facts for yourself</a:t>
            </a:r>
          </a:p>
          <a:p>
            <a:r>
              <a:rPr lang="en-US" dirty="0" smtClean="0"/>
              <a:t>Statistics if done ethically are helpful in decision making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15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Custom 3">
      <a:dk1>
        <a:srgbClr val="000000"/>
      </a:dk1>
      <a:lt1>
        <a:sysClr val="window" lastClr="FFFFFF"/>
      </a:lt1>
      <a:dk2>
        <a:srgbClr val="000000"/>
      </a:dk2>
      <a:lt2>
        <a:srgbClr val="CCDDEA"/>
      </a:lt2>
      <a:accent1>
        <a:srgbClr val="000000"/>
      </a:accent1>
      <a:accent2>
        <a:srgbClr val="FF0000"/>
      </a:accent2>
      <a:accent3>
        <a:srgbClr val="00000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5321</TotalTime>
  <Words>1486</Words>
  <Application>Microsoft Office PowerPoint</Application>
  <PresentationFormat>Widescreen</PresentationFormat>
  <Paragraphs>106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Trebuchet MS</vt:lpstr>
      <vt:lpstr>Wingdings 3</vt:lpstr>
      <vt:lpstr>Facet</vt:lpstr>
      <vt:lpstr>The Math Behind the Presidential Election </vt:lpstr>
      <vt:lpstr>What is Undergraduate Research? </vt:lpstr>
      <vt:lpstr>Why Undergraduate Research? </vt:lpstr>
      <vt:lpstr>My project</vt:lpstr>
      <vt:lpstr>What is Bayesian Statistics? </vt:lpstr>
      <vt:lpstr>How polls work</vt:lpstr>
      <vt:lpstr>How to look at a poll</vt:lpstr>
      <vt:lpstr>Why my project matters </vt:lpstr>
      <vt:lpstr>Why  Statistics is the biggest issue of a campaign </vt:lpstr>
      <vt:lpstr>What I am doing </vt:lpstr>
      <vt:lpstr>How I make predictions </vt:lpstr>
      <vt:lpstr>What I learned so far </vt:lpstr>
      <vt:lpstr>What will happen on November 8th?</vt:lpstr>
      <vt:lpstr>My current Projection  10/21</vt:lpstr>
      <vt:lpstr>Is Texas a swing state? </vt:lpstr>
      <vt:lpstr>Can Polls be Falsified? </vt:lpstr>
      <vt:lpstr>Can Polls be falsified? </vt:lpstr>
      <vt:lpstr>Resources to Understand the Role of Statistics in the Election Process </vt:lpstr>
      <vt:lpstr>Looking Forward to 2020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Math Behind the Presidential Election</dc:title>
  <dc:creator>Ric Alexander</dc:creator>
  <cp:lastModifiedBy>Ric Alexander</cp:lastModifiedBy>
  <cp:revision>37</cp:revision>
  <cp:lastPrinted>2016-10-28T13:14:50Z</cp:lastPrinted>
  <dcterms:created xsi:type="dcterms:W3CDTF">2016-10-01T23:27:20Z</dcterms:created>
  <dcterms:modified xsi:type="dcterms:W3CDTF">2016-10-28T14:32:24Z</dcterms:modified>
</cp:coreProperties>
</file>