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65" r:id="rId5"/>
    <p:sldId id="266" r:id="rId6"/>
    <p:sldId id="260" r:id="rId7"/>
    <p:sldId id="263" r:id="rId8"/>
    <p:sldId id="267" r:id="rId9"/>
    <p:sldId id="261" r:id="rId10"/>
    <p:sldId id="273" r:id="rId11"/>
    <p:sldId id="272" r:id="rId12"/>
    <p:sldId id="259" r:id="rId13"/>
    <p:sldId id="271" r:id="rId14"/>
    <p:sldId id="262" r:id="rId15"/>
    <p:sldId id="269" r:id="rId16"/>
    <p:sldId id="274" r:id="rId17"/>
    <p:sldId id="275" r:id="rId18"/>
    <p:sldId id="276" r:id="rId19"/>
    <p:sldId id="277" r:id="rId20"/>
    <p:sldId id="27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p:scale>
          <a:sx n="60" d="100"/>
          <a:sy n="60" d="100"/>
        </p:scale>
        <p:origin x="18" y="1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My Prediction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Trump</c:v>
                </c:pt>
                <c:pt idx="1">
                  <c:v>Cruz</c:v>
                </c:pt>
                <c:pt idx="2">
                  <c:v>Kaisch</c:v>
                </c:pt>
                <c:pt idx="3">
                  <c:v>Rubio</c:v>
                </c:pt>
                <c:pt idx="4">
                  <c:v>Carson</c:v>
                </c:pt>
                <c:pt idx="5">
                  <c:v>Others</c:v>
                </c:pt>
              </c:strCache>
            </c:strRef>
          </c:cat>
          <c:val>
            <c:numRef>
              <c:f>Sheet1!$B$2:$B$7</c:f>
              <c:numCache>
                <c:formatCode>General</c:formatCode>
                <c:ptCount val="6"/>
                <c:pt idx="0">
                  <c:v>637</c:v>
                </c:pt>
                <c:pt idx="1">
                  <c:v>437</c:v>
                </c:pt>
                <c:pt idx="2">
                  <c:v>123</c:v>
                </c:pt>
                <c:pt idx="3">
                  <c:v>375</c:v>
                </c:pt>
                <c:pt idx="4">
                  <c:v>9</c:v>
                </c:pt>
                <c:pt idx="5">
                  <c:v>13</c:v>
                </c:pt>
              </c:numCache>
            </c:numRef>
          </c:val>
        </c:ser>
        <c:ser>
          <c:idx val="1"/>
          <c:order val="1"/>
          <c:tx>
            <c:strRef>
              <c:f>Sheet1!$C$1</c:f>
              <c:strCache>
                <c:ptCount val="1"/>
                <c:pt idx="0">
                  <c:v>Actual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Trump</c:v>
                </c:pt>
                <c:pt idx="1">
                  <c:v>Cruz</c:v>
                </c:pt>
                <c:pt idx="2">
                  <c:v>Kaisch</c:v>
                </c:pt>
                <c:pt idx="3">
                  <c:v>Rubio</c:v>
                </c:pt>
                <c:pt idx="4">
                  <c:v>Carson</c:v>
                </c:pt>
                <c:pt idx="5">
                  <c:v>Others</c:v>
                </c:pt>
              </c:strCache>
            </c:strRef>
          </c:cat>
          <c:val>
            <c:numRef>
              <c:f>Sheet1!$C$2:$C$7</c:f>
              <c:numCache>
                <c:formatCode>General</c:formatCode>
                <c:ptCount val="6"/>
                <c:pt idx="0">
                  <c:v>739</c:v>
                </c:pt>
                <c:pt idx="1">
                  <c:v>464</c:v>
                </c:pt>
                <c:pt idx="2">
                  <c:v>143</c:v>
                </c:pt>
                <c:pt idx="3">
                  <c:v>166</c:v>
                </c:pt>
                <c:pt idx="4">
                  <c:v>8</c:v>
                </c:pt>
                <c:pt idx="5">
                  <c:v>16</c:v>
                </c:pt>
              </c:numCache>
            </c:numRef>
          </c:val>
        </c:ser>
        <c:dLbls>
          <c:dLblPos val="outEnd"/>
          <c:showLegendKey val="0"/>
          <c:showVal val="1"/>
          <c:showCatName val="0"/>
          <c:showSerName val="0"/>
          <c:showPercent val="0"/>
          <c:showBubbleSize val="0"/>
        </c:dLbls>
        <c:gapWidth val="219"/>
        <c:overlap val="-27"/>
        <c:axId val="430522048"/>
        <c:axId val="430522440"/>
      </c:barChart>
      <c:catAx>
        <c:axId val="430522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30522440"/>
        <c:crosses val="autoZero"/>
        <c:auto val="1"/>
        <c:lblAlgn val="ctr"/>
        <c:lblOffset val="100"/>
        <c:noMultiLvlLbl val="0"/>
      </c:catAx>
      <c:valAx>
        <c:axId val="4305224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305220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F0D787-1149-4D65-829A-BA1BDAC3F9F3}" type="datetimeFigureOut">
              <a:rPr lang="en-US" smtClean="0"/>
              <a:t>3/27/2016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48EFA-9043-4E43-B2BF-B1877F1CBA97}" type="slidenum">
              <a:rPr lang="en-US" smtClean="0"/>
              <a:t>‹#›</a:t>
            </a:fld>
            <a:endParaRPr lang="en-US"/>
          </a:p>
        </p:txBody>
      </p:sp>
    </p:spTree>
    <p:extLst>
      <p:ext uri="{BB962C8B-B14F-4D97-AF65-F5344CB8AC3E}">
        <p14:creationId xmlns:p14="http://schemas.microsoft.com/office/powerpoint/2010/main" val="211819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48EFA-9043-4E43-B2BF-B1877F1CBA97}" type="slidenum">
              <a:rPr lang="en-US" smtClean="0"/>
              <a:t>1</a:t>
            </a:fld>
            <a:endParaRPr lang="en-US"/>
          </a:p>
        </p:txBody>
      </p:sp>
    </p:spTree>
    <p:extLst>
      <p:ext uri="{BB962C8B-B14F-4D97-AF65-F5344CB8AC3E}">
        <p14:creationId xmlns:p14="http://schemas.microsoft.com/office/powerpoint/2010/main" val="1210759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48EFA-9043-4E43-B2BF-B1877F1CBA97}" type="slidenum">
              <a:rPr lang="en-US" smtClean="0"/>
              <a:t>13</a:t>
            </a:fld>
            <a:endParaRPr lang="en-US"/>
          </a:p>
        </p:txBody>
      </p:sp>
    </p:spTree>
    <p:extLst>
      <p:ext uri="{BB962C8B-B14F-4D97-AF65-F5344CB8AC3E}">
        <p14:creationId xmlns:p14="http://schemas.microsoft.com/office/powerpoint/2010/main" val="1877920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48EFA-9043-4E43-B2BF-B1877F1CBA97}" type="slidenum">
              <a:rPr lang="en-US" smtClean="0"/>
              <a:t>3</a:t>
            </a:fld>
            <a:endParaRPr lang="en-US"/>
          </a:p>
        </p:txBody>
      </p:sp>
    </p:spTree>
    <p:extLst>
      <p:ext uri="{BB962C8B-B14F-4D97-AF65-F5344CB8AC3E}">
        <p14:creationId xmlns:p14="http://schemas.microsoft.com/office/powerpoint/2010/main" val="2997769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48EFA-9043-4E43-B2BF-B1877F1CBA97}" type="slidenum">
              <a:rPr lang="en-US" smtClean="0"/>
              <a:t>4</a:t>
            </a:fld>
            <a:endParaRPr lang="en-US"/>
          </a:p>
        </p:txBody>
      </p:sp>
    </p:spTree>
    <p:extLst>
      <p:ext uri="{BB962C8B-B14F-4D97-AF65-F5344CB8AC3E}">
        <p14:creationId xmlns:p14="http://schemas.microsoft.com/office/powerpoint/2010/main" val="603393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48EFA-9043-4E43-B2BF-B1877F1CBA97}" type="slidenum">
              <a:rPr lang="en-US" smtClean="0"/>
              <a:t>5</a:t>
            </a:fld>
            <a:endParaRPr lang="en-US"/>
          </a:p>
        </p:txBody>
      </p:sp>
    </p:spTree>
    <p:extLst>
      <p:ext uri="{BB962C8B-B14F-4D97-AF65-F5344CB8AC3E}">
        <p14:creationId xmlns:p14="http://schemas.microsoft.com/office/powerpoint/2010/main" val="34442445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48EFA-9043-4E43-B2BF-B1877F1CBA97}" type="slidenum">
              <a:rPr lang="en-US" smtClean="0"/>
              <a:t>6</a:t>
            </a:fld>
            <a:endParaRPr lang="en-US"/>
          </a:p>
        </p:txBody>
      </p:sp>
    </p:spTree>
    <p:extLst>
      <p:ext uri="{BB962C8B-B14F-4D97-AF65-F5344CB8AC3E}">
        <p14:creationId xmlns:p14="http://schemas.microsoft.com/office/powerpoint/2010/main" val="3621715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48EFA-9043-4E43-B2BF-B1877F1CBA97}" type="slidenum">
              <a:rPr lang="en-US" smtClean="0"/>
              <a:t>9</a:t>
            </a:fld>
            <a:endParaRPr lang="en-US"/>
          </a:p>
        </p:txBody>
      </p:sp>
    </p:spTree>
    <p:extLst>
      <p:ext uri="{BB962C8B-B14F-4D97-AF65-F5344CB8AC3E}">
        <p14:creationId xmlns:p14="http://schemas.microsoft.com/office/powerpoint/2010/main" val="4067325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48EFA-9043-4E43-B2BF-B1877F1CBA97}" type="slidenum">
              <a:rPr lang="en-US" smtClean="0"/>
              <a:t>10</a:t>
            </a:fld>
            <a:endParaRPr lang="en-US"/>
          </a:p>
        </p:txBody>
      </p:sp>
    </p:spTree>
    <p:extLst>
      <p:ext uri="{BB962C8B-B14F-4D97-AF65-F5344CB8AC3E}">
        <p14:creationId xmlns:p14="http://schemas.microsoft.com/office/powerpoint/2010/main" val="3697163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48EFA-9043-4E43-B2BF-B1877F1CBA97}" type="slidenum">
              <a:rPr lang="en-US" smtClean="0"/>
              <a:t>11</a:t>
            </a:fld>
            <a:endParaRPr lang="en-US"/>
          </a:p>
        </p:txBody>
      </p:sp>
    </p:spTree>
    <p:extLst>
      <p:ext uri="{BB962C8B-B14F-4D97-AF65-F5344CB8AC3E}">
        <p14:creationId xmlns:p14="http://schemas.microsoft.com/office/powerpoint/2010/main" val="33108216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948EFA-9043-4E43-B2BF-B1877F1CBA97}" type="slidenum">
              <a:rPr lang="en-US" smtClean="0"/>
              <a:t>12</a:t>
            </a:fld>
            <a:endParaRPr lang="en-US"/>
          </a:p>
        </p:txBody>
      </p:sp>
    </p:spTree>
    <p:extLst>
      <p:ext uri="{BB962C8B-B14F-4D97-AF65-F5344CB8AC3E}">
        <p14:creationId xmlns:p14="http://schemas.microsoft.com/office/powerpoint/2010/main" val="3561600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511C3A2-5738-4DAA-8D4E-92846EE6ACDB}"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743BB-47D6-4F90-9A44-8FE2E41FFDC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2502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11C3A2-5738-4DAA-8D4E-92846EE6ACDB}"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743BB-47D6-4F90-9A44-8FE2E41FFDC3}" type="slidenum">
              <a:rPr lang="en-US" smtClean="0"/>
              <a:t>‹#›</a:t>
            </a:fld>
            <a:endParaRPr lang="en-US"/>
          </a:p>
        </p:txBody>
      </p:sp>
    </p:spTree>
    <p:extLst>
      <p:ext uri="{BB962C8B-B14F-4D97-AF65-F5344CB8AC3E}">
        <p14:creationId xmlns:p14="http://schemas.microsoft.com/office/powerpoint/2010/main" val="13310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11C3A2-5738-4DAA-8D4E-92846EE6ACDB}"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743BB-47D6-4F90-9A44-8FE2E41FFDC3}" type="slidenum">
              <a:rPr lang="en-US" smtClean="0"/>
              <a:t>‹#›</a:t>
            </a:fld>
            <a:endParaRPr lang="en-US"/>
          </a:p>
        </p:txBody>
      </p:sp>
    </p:spTree>
    <p:extLst>
      <p:ext uri="{BB962C8B-B14F-4D97-AF65-F5344CB8AC3E}">
        <p14:creationId xmlns:p14="http://schemas.microsoft.com/office/powerpoint/2010/main" val="989370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11C3A2-5738-4DAA-8D4E-92846EE6ACDB}"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743BB-47D6-4F90-9A44-8FE2E41FFDC3}" type="slidenum">
              <a:rPr lang="en-US" smtClean="0"/>
              <a:t>‹#›</a:t>
            </a:fld>
            <a:endParaRPr lang="en-US"/>
          </a:p>
        </p:txBody>
      </p:sp>
    </p:spTree>
    <p:extLst>
      <p:ext uri="{BB962C8B-B14F-4D97-AF65-F5344CB8AC3E}">
        <p14:creationId xmlns:p14="http://schemas.microsoft.com/office/powerpoint/2010/main" val="1498359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11C3A2-5738-4DAA-8D4E-92846EE6ACDB}" type="datetimeFigureOut">
              <a:rPr lang="en-US" smtClean="0"/>
              <a:t>3/24/2016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9743BB-47D6-4F90-9A44-8FE2E41FFDC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6803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11C3A2-5738-4DAA-8D4E-92846EE6ACDB}" type="datetimeFigureOut">
              <a:rPr lang="en-US" smtClean="0"/>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743BB-47D6-4F90-9A44-8FE2E41FFDC3}" type="slidenum">
              <a:rPr lang="en-US" smtClean="0"/>
              <a:t>‹#›</a:t>
            </a:fld>
            <a:endParaRPr lang="en-US"/>
          </a:p>
        </p:txBody>
      </p:sp>
    </p:spTree>
    <p:extLst>
      <p:ext uri="{BB962C8B-B14F-4D97-AF65-F5344CB8AC3E}">
        <p14:creationId xmlns:p14="http://schemas.microsoft.com/office/powerpoint/2010/main" val="1963082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11C3A2-5738-4DAA-8D4E-92846EE6ACDB}" type="datetimeFigureOut">
              <a:rPr lang="en-US" smtClean="0"/>
              <a:t>3/24/2016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9743BB-47D6-4F90-9A44-8FE2E41FFDC3}" type="slidenum">
              <a:rPr lang="en-US" smtClean="0"/>
              <a:t>‹#›</a:t>
            </a:fld>
            <a:endParaRPr lang="en-US"/>
          </a:p>
        </p:txBody>
      </p:sp>
    </p:spTree>
    <p:extLst>
      <p:ext uri="{BB962C8B-B14F-4D97-AF65-F5344CB8AC3E}">
        <p14:creationId xmlns:p14="http://schemas.microsoft.com/office/powerpoint/2010/main" val="1882439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511C3A2-5738-4DAA-8D4E-92846EE6ACDB}" type="datetimeFigureOut">
              <a:rPr lang="en-US" smtClean="0"/>
              <a:t>3/24/2016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9743BB-47D6-4F90-9A44-8FE2E41FFDC3}" type="slidenum">
              <a:rPr lang="en-US" smtClean="0"/>
              <a:t>‹#›</a:t>
            </a:fld>
            <a:endParaRPr lang="en-US"/>
          </a:p>
        </p:txBody>
      </p:sp>
    </p:spTree>
    <p:extLst>
      <p:ext uri="{BB962C8B-B14F-4D97-AF65-F5344CB8AC3E}">
        <p14:creationId xmlns:p14="http://schemas.microsoft.com/office/powerpoint/2010/main" val="3229743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511C3A2-5738-4DAA-8D4E-92846EE6ACDB}" type="datetimeFigureOut">
              <a:rPr lang="en-US" smtClean="0"/>
              <a:t>3/24/2016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29743BB-47D6-4F90-9A44-8FE2E41FFDC3}" type="slidenum">
              <a:rPr lang="en-US" smtClean="0"/>
              <a:t>‹#›</a:t>
            </a:fld>
            <a:endParaRPr lang="en-US"/>
          </a:p>
        </p:txBody>
      </p:sp>
    </p:spTree>
    <p:extLst>
      <p:ext uri="{BB962C8B-B14F-4D97-AF65-F5344CB8AC3E}">
        <p14:creationId xmlns:p14="http://schemas.microsoft.com/office/powerpoint/2010/main" val="2495003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511C3A2-5738-4DAA-8D4E-92846EE6ACDB}" type="datetimeFigureOut">
              <a:rPr lang="en-US" smtClean="0"/>
              <a:t>3/24/2016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29743BB-47D6-4F90-9A44-8FE2E41FFDC3}" type="slidenum">
              <a:rPr lang="en-US" smtClean="0"/>
              <a:t>‹#›</a:t>
            </a:fld>
            <a:endParaRPr lang="en-US"/>
          </a:p>
        </p:txBody>
      </p:sp>
    </p:spTree>
    <p:extLst>
      <p:ext uri="{BB962C8B-B14F-4D97-AF65-F5344CB8AC3E}">
        <p14:creationId xmlns:p14="http://schemas.microsoft.com/office/powerpoint/2010/main" val="1853204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11C3A2-5738-4DAA-8D4E-92846EE6ACDB}" type="datetimeFigureOut">
              <a:rPr lang="en-US" smtClean="0"/>
              <a:t>3/24/2016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9743BB-47D6-4F90-9A44-8FE2E41FFDC3}" type="slidenum">
              <a:rPr lang="en-US" smtClean="0"/>
              <a:t>‹#›</a:t>
            </a:fld>
            <a:endParaRPr lang="en-US"/>
          </a:p>
        </p:txBody>
      </p:sp>
    </p:spTree>
    <p:extLst>
      <p:ext uri="{BB962C8B-B14F-4D97-AF65-F5344CB8AC3E}">
        <p14:creationId xmlns:p14="http://schemas.microsoft.com/office/powerpoint/2010/main" val="4124727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511C3A2-5738-4DAA-8D4E-92846EE6ACDB}" type="datetimeFigureOut">
              <a:rPr lang="en-US" smtClean="0"/>
              <a:t>3/24/2016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29743BB-47D6-4F90-9A44-8FE2E41FFDC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5652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bit.ly/2016electionprediction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a:t>A </a:t>
            </a:r>
            <a:r>
              <a:rPr lang="en-US" sz="4800" dirty="0" smtClean="0"/>
              <a:t>Bayesian Statistical Analysis of the GOP Presidential Nomination For 2016 Election</a:t>
            </a:r>
            <a:endParaRPr lang="en-US" sz="4800" dirty="0"/>
          </a:p>
        </p:txBody>
      </p:sp>
      <p:sp>
        <p:nvSpPr>
          <p:cNvPr id="3" name="Subtitle 2"/>
          <p:cNvSpPr>
            <a:spLocks noGrp="1"/>
          </p:cNvSpPr>
          <p:nvPr>
            <p:ph type="subTitle" idx="1"/>
          </p:nvPr>
        </p:nvSpPr>
        <p:spPr/>
        <p:txBody>
          <a:bodyPr/>
          <a:lstStyle/>
          <a:p>
            <a:r>
              <a:rPr lang="en-US" dirty="0" smtClean="0"/>
              <a:t>By: Brittany Alexander</a:t>
            </a:r>
            <a:endParaRPr lang="en-US" dirty="0"/>
          </a:p>
        </p:txBody>
      </p:sp>
    </p:spTree>
    <p:extLst>
      <p:ext uri="{BB962C8B-B14F-4D97-AF65-F5344CB8AC3E}">
        <p14:creationId xmlns:p14="http://schemas.microsoft.com/office/powerpoint/2010/main" val="38439162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 An Example - Oklahoma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838758"/>
              </p:ext>
            </p:extLst>
          </p:nvPr>
        </p:nvGraphicFramePr>
        <p:xfrm>
          <a:off x="640083" y="1876428"/>
          <a:ext cx="6629080" cy="3830952"/>
        </p:xfrm>
        <a:graphic>
          <a:graphicData uri="http://schemas.openxmlformats.org/drawingml/2006/table">
            <a:tbl>
              <a:tblPr>
                <a:tableStyleId>{5C22544A-7EE6-4342-B048-85BDC9FD1C3A}</a:tableStyleId>
              </a:tblPr>
              <a:tblGrid>
                <a:gridCol w="828635"/>
                <a:gridCol w="828635"/>
                <a:gridCol w="828635"/>
                <a:gridCol w="828635"/>
                <a:gridCol w="828635"/>
                <a:gridCol w="828635"/>
                <a:gridCol w="813529"/>
                <a:gridCol w="843741"/>
              </a:tblGrid>
              <a:tr h="281274">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Trump</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Rubio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Cruz</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Kaisch</a:t>
                      </a:r>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Carson</a:t>
                      </a:r>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QT</a:t>
                      </a:r>
                      <a:endParaRPr lang="en-US" sz="1100" b="0" i="0" u="none" strike="noStrike">
                        <a:solidFill>
                          <a:srgbClr val="000000"/>
                        </a:solidFill>
                        <a:effectLst/>
                        <a:latin typeface="Calibri" panose="020F0502020204030204" pitchFamily="34" charset="0"/>
                      </a:endParaRPr>
                    </a:p>
                  </a:txBody>
                  <a:tcPr marL="9525" marR="9525" marT="9525" marB="0" anchor="b"/>
                </a:tc>
              </a:tr>
              <a:tr h="281274">
                <a:tc>
                  <a:txBody>
                    <a:bodyPr/>
                    <a:lstStyle/>
                    <a:p>
                      <a:pPr algn="l" fontAlgn="b"/>
                      <a:r>
                        <a:rPr lang="en-US" sz="1100" u="none" strike="noStrike">
                          <a:effectLst/>
                        </a:rPr>
                        <a:t>P(A) (SC)</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0.333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0.221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0.336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0.046</a:t>
                      </a:r>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0.064</a:t>
                      </a:r>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r>
              <a:tr h="281274">
                <a:tc>
                  <a:txBody>
                    <a:bodyPr/>
                    <a:lstStyle/>
                    <a:p>
                      <a:pPr algn="l" fontAlgn="b"/>
                      <a:r>
                        <a:rPr lang="en-US" sz="1100" u="none" strike="noStrike">
                          <a:effectLst/>
                        </a:rPr>
                        <a:t>P(B|A)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0.564571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0.798611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0.534061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0.500322</a:t>
                      </a:r>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0.500235</a:t>
                      </a:r>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r>
              <a:tr h="509106">
                <a:tc>
                  <a:txBody>
                    <a:bodyPr/>
                    <a:lstStyle/>
                    <a:p>
                      <a:pPr algn="l" fontAlgn="b"/>
                      <a:r>
                        <a:rPr lang="en-US" sz="1100" u="none" strike="noStrike">
                          <a:effectLst/>
                        </a:rPr>
                        <a:t>P(A)P(B|A)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0.188002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0.176493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0.179444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0.023015</a:t>
                      </a:r>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0.032015</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0.908126</a:t>
                      </a:r>
                      <a:endParaRPr lang="en-US" sz="1100" b="0" i="0" u="none" strike="noStrike" dirty="0">
                        <a:solidFill>
                          <a:srgbClr val="000000"/>
                        </a:solidFill>
                        <a:effectLst/>
                        <a:latin typeface="Calibri" panose="020F0502020204030204" pitchFamily="34" charset="0"/>
                      </a:endParaRPr>
                    </a:p>
                  </a:txBody>
                  <a:tcPr marL="9525" marR="9525" marT="9525" marB="0" anchor="b"/>
                </a:tc>
              </a:tr>
              <a:tr h="281274">
                <a:tc>
                  <a:txBody>
                    <a:bodyPr/>
                    <a:lstStyle/>
                    <a:p>
                      <a:pPr algn="l" fontAlgn="b"/>
                      <a:r>
                        <a:rPr lang="en-US" sz="1100" u="none" strike="noStrike">
                          <a:effectLst/>
                        </a:rPr>
                        <a:t>P(A|B)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0.313876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0.294661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0.299588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0.038424</a:t>
                      </a:r>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0.05345</a:t>
                      </a:r>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0.908126</a:t>
                      </a:r>
                      <a:endParaRPr lang="en-US" sz="1100" b="0" i="0" u="none" strike="noStrike">
                        <a:solidFill>
                          <a:srgbClr val="000000"/>
                        </a:solidFill>
                        <a:effectLst/>
                        <a:latin typeface="Calibri" panose="020F0502020204030204" pitchFamily="34" charset="0"/>
                      </a:endParaRPr>
                    </a:p>
                  </a:txBody>
                  <a:tcPr marL="9525" marR="9525" marT="9525" marB="0" anchor="b"/>
                </a:tc>
              </a:tr>
              <a:tr h="281274">
                <a:tc>
                  <a:txBody>
                    <a:bodyPr/>
                    <a:lstStyle/>
                    <a:p>
                      <a:pPr algn="l" fontAlgn="b"/>
                      <a:r>
                        <a:rPr lang="en-US" sz="1100" u="none" strike="noStrike">
                          <a:effectLst/>
                        </a:rPr>
                        <a:t>P(B)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r>
              <a:tr h="281274">
                <a:tc>
                  <a:txBody>
                    <a:bodyPr/>
                    <a:lstStyle/>
                    <a:p>
                      <a:pPr algn="l" fontAlgn="b"/>
                      <a:r>
                        <a:rPr lang="en-US" sz="1100" u="none" strike="noStrike">
                          <a:effectLst/>
                        </a:rPr>
                        <a:t>SD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0.008567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0.00757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0.008771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0.004395</a:t>
                      </a:r>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0.004003</a:t>
                      </a:r>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r>
              <a:tr h="281274">
                <a:tc>
                  <a:txBody>
                    <a:bodyPr/>
                    <a:lstStyle/>
                    <a:p>
                      <a:pPr algn="l" fontAlgn="b"/>
                      <a:r>
                        <a:rPr lang="en-US" sz="1100" u="none" strike="noStrike">
                          <a:effectLst/>
                        </a:rPr>
                        <a:t>Mean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0.32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0.217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0.352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0.061</a:t>
                      </a:r>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0.05</a:t>
                      </a:r>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r>
              <a:tr h="281274">
                <a:tc>
                  <a:txBody>
                    <a:bodyPr/>
                    <a:lstStyle/>
                    <a:p>
                      <a:pPr algn="l" fontAlgn="b"/>
                      <a:r>
                        <a:rPr lang="en-US" sz="1100" u="none" strike="noStrike">
                          <a:effectLst/>
                        </a:rPr>
                        <a:t>Delegates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14.86212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13.95229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14.18559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2.298357</a:t>
                      </a:r>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r>
              <a:tr h="509106">
                <a:tc>
                  <a:txBody>
                    <a:bodyPr/>
                    <a:lstStyle/>
                    <a:p>
                      <a:pPr algn="l" fontAlgn="b"/>
                      <a:r>
                        <a:rPr lang="en-US" sz="1100" u="none" strike="noStrike">
                          <a:effectLst/>
                        </a:rPr>
                        <a:t>Delegates Rounded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FF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FF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43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r>
              <a:tr h="281274">
                <a:tc>
                  <a:txBody>
                    <a:bodyPr/>
                    <a:lstStyle/>
                    <a:p>
                      <a:pPr algn="l" fontAlgn="b"/>
                      <a:r>
                        <a:rPr lang="en-US" sz="1100" u="none" strike="noStrike">
                          <a:effectLst/>
                        </a:rPr>
                        <a:t>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2965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r>
              <a:tr h="281274">
                <a:tc>
                  <a:txBody>
                    <a:bodyPr/>
                    <a:lstStyle/>
                    <a:p>
                      <a:pPr algn="l" fontAlgn="b"/>
                      <a:r>
                        <a:rPr lang="en-US" sz="1100" u="none" strike="noStrike">
                          <a:effectLst/>
                        </a:rPr>
                        <a:t>ME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0.017134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0.01514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0.017542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0.008791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0.008005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5" name="TextBox 4"/>
          <p:cNvSpPr txBox="1"/>
          <p:nvPr/>
        </p:nvSpPr>
        <p:spPr>
          <a:xfrm>
            <a:off x="7610475" y="1952625"/>
            <a:ext cx="4648200" cy="1477328"/>
          </a:xfrm>
          <a:prstGeom prst="rect">
            <a:avLst/>
          </a:prstGeom>
          <a:noFill/>
        </p:spPr>
        <p:txBody>
          <a:bodyPr wrap="square" rtlCol="0">
            <a:spAutoFit/>
          </a:bodyPr>
          <a:lstStyle/>
          <a:p>
            <a:pPr marL="285750" indent="-285750">
              <a:buFont typeface="Arial" panose="020B0604020202020204" pitchFamily="34" charset="0"/>
              <a:buChar char="•"/>
            </a:pPr>
            <a:r>
              <a:rPr lang="en-US" dirty="0" smtClean="0"/>
              <a:t> First I adjusted the South Carolina results focused on white evangelical exit poll results</a:t>
            </a:r>
          </a:p>
          <a:p>
            <a:pPr marL="285750" indent="-285750">
              <a:buFont typeface="Arial" panose="020B0604020202020204" pitchFamily="34" charset="0"/>
              <a:buChar char="•"/>
            </a:pPr>
            <a:r>
              <a:rPr lang="en-US" dirty="0"/>
              <a:t> </a:t>
            </a:r>
            <a:r>
              <a:rPr lang="en-US" dirty="0" smtClean="0"/>
              <a:t>I also had to </a:t>
            </a:r>
            <a:r>
              <a:rPr lang="en-US" dirty="0" err="1" smtClean="0"/>
              <a:t>minorly</a:t>
            </a:r>
            <a:r>
              <a:rPr lang="en-US" dirty="0"/>
              <a:t> </a:t>
            </a:r>
            <a:r>
              <a:rPr lang="en-US" dirty="0" smtClean="0"/>
              <a:t>adjust the poll results to reflect a larger white population</a:t>
            </a:r>
          </a:p>
          <a:p>
            <a:pPr marL="285750" indent="-285750">
              <a:buFont typeface="Arial" panose="020B0604020202020204" pitchFamily="34" charset="0"/>
              <a:buChar char="•"/>
            </a:pPr>
            <a:r>
              <a:rPr lang="en-US" dirty="0"/>
              <a:t> </a:t>
            </a:r>
            <a:r>
              <a:rPr lang="en-US" dirty="0" smtClean="0"/>
              <a:t>I </a:t>
            </a:r>
            <a:r>
              <a:rPr lang="en-US" dirty="0" err="1" smtClean="0"/>
              <a:t>mistaked</a:t>
            </a:r>
            <a:r>
              <a:rPr lang="en-US" dirty="0" smtClean="0"/>
              <a:t> one delegate.</a:t>
            </a:r>
            <a:endParaRPr lang="en-US" dirty="0"/>
          </a:p>
        </p:txBody>
      </p:sp>
    </p:spTree>
    <p:extLst>
      <p:ext uri="{BB962C8B-B14F-4D97-AF65-F5344CB8AC3E}">
        <p14:creationId xmlns:p14="http://schemas.microsoft.com/office/powerpoint/2010/main" val="1671150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  The Blog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  To keep an unbiased and constant record, I used a Blogger account to publicly announce my predictions.</a:t>
            </a:r>
          </a:p>
          <a:p>
            <a:pPr>
              <a:buFont typeface="Arial" panose="020B0604020202020204" pitchFamily="34" charset="0"/>
              <a:buChar char="•"/>
            </a:pPr>
            <a:r>
              <a:rPr lang="en-US" dirty="0"/>
              <a:t> </a:t>
            </a:r>
            <a:r>
              <a:rPr lang="en-US" dirty="0" smtClean="0"/>
              <a:t> The original goal was 80% accuracy on delegate allocation</a:t>
            </a:r>
          </a:p>
          <a:p>
            <a:pPr>
              <a:buFont typeface="Arial" panose="020B0604020202020204" pitchFamily="34" charset="0"/>
              <a:buChar char="•"/>
            </a:pPr>
            <a:r>
              <a:rPr lang="en-US" dirty="0"/>
              <a:t> </a:t>
            </a:r>
            <a:r>
              <a:rPr lang="en-US" dirty="0" smtClean="0"/>
              <a:t> I made posts about the climate and  debates on top of just a prediction</a:t>
            </a:r>
          </a:p>
          <a:p>
            <a:pPr>
              <a:buFont typeface="Arial" panose="020B0604020202020204" pitchFamily="34" charset="0"/>
              <a:buChar char="•"/>
            </a:pPr>
            <a:r>
              <a:rPr lang="en-US" dirty="0"/>
              <a:t> </a:t>
            </a:r>
            <a:r>
              <a:rPr lang="en-US" dirty="0" smtClean="0"/>
              <a:t>My predictions involved comments on each candidates strengths and weaknesses</a:t>
            </a:r>
          </a:p>
          <a:p>
            <a:pPr>
              <a:buFont typeface="Arial" panose="020B0604020202020204" pitchFamily="34" charset="0"/>
              <a:buChar char="•"/>
            </a:pPr>
            <a:r>
              <a:rPr lang="en-US" dirty="0"/>
              <a:t> </a:t>
            </a:r>
            <a:r>
              <a:rPr lang="en-US" dirty="0" smtClean="0"/>
              <a:t> I posted all predictions before 7 PM CST, but my original goal was 9 PM CST</a:t>
            </a:r>
          </a:p>
          <a:p>
            <a:pPr>
              <a:buFont typeface="Arial" panose="020B0604020202020204" pitchFamily="34" charset="0"/>
              <a:buChar char="•"/>
            </a:pPr>
            <a:r>
              <a:rPr lang="en-US" dirty="0"/>
              <a:t> </a:t>
            </a:r>
            <a:r>
              <a:rPr lang="en-US" dirty="0" smtClean="0"/>
              <a:t> </a:t>
            </a:r>
            <a:r>
              <a:rPr lang="en-US" dirty="0"/>
              <a:t>My blog is at </a:t>
            </a:r>
            <a:r>
              <a:rPr lang="en-US" dirty="0">
                <a:hlinkClick r:id="rId3"/>
              </a:rPr>
              <a:t>http://</a:t>
            </a:r>
            <a:r>
              <a:rPr lang="en-US" dirty="0" smtClean="0">
                <a:hlinkClick r:id="rId3"/>
              </a:rPr>
              <a:t>bit.ly/2016electionpredictions</a:t>
            </a:r>
            <a:r>
              <a:rPr lang="en-US" dirty="0" smtClean="0"/>
              <a:t> </a:t>
            </a:r>
            <a:endParaRPr lang="en-US" dirty="0"/>
          </a:p>
        </p:txBody>
      </p:sp>
    </p:spTree>
    <p:extLst>
      <p:ext uri="{BB962C8B-B14F-4D97-AF65-F5344CB8AC3E}">
        <p14:creationId xmlns:p14="http://schemas.microsoft.com/office/powerpoint/2010/main" val="1878160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vs. Predicted Delegates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4505359"/>
              </p:ext>
            </p:extLst>
          </p:nvPr>
        </p:nvGraphicFramePr>
        <p:xfrm>
          <a:off x="1096963" y="1846263"/>
          <a:ext cx="10058400" cy="4022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4473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  Donald Trump in Florida</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 Donald Trump support comes from people who don’t traditionally vote in the nomination process</a:t>
            </a:r>
          </a:p>
          <a:p>
            <a:pPr>
              <a:buFont typeface="Arial" panose="020B0604020202020204" pitchFamily="34" charset="0"/>
              <a:buChar char="•"/>
            </a:pPr>
            <a:r>
              <a:rPr lang="en-US" dirty="0" smtClean="0"/>
              <a:t>  Florida is a closed primary in a swing state </a:t>
            </a:r>
          </a:p>
          <a:p>
            <a:pPr>
              <a:buFont typeface="Arial" panose="020B0604020202020204" pitchFamily="34" charset="0"/>
              <a:buChar char="•"/>
            </a:pPr>
            <a:r>
              <a:rPr lang="en-US" dirty="0"/>
              <a:t> </a:t>
            </a:r>
            <a:r>
              <a:rPr lang="en-US" dirty="0" smtClean="0"/>
              <a:t>The high early voter turnout in the Miami area and the </a:t>
            </a:r>
            <a:r>
              <a:rPr lang="en-US" dirty="0"/>
              <a:t>anti-Trump </a:t>
            </a:r>
            <a:r>
              <a:rPr lang="en-US" dirty="0" smtClean="0"/>
              <a:t>consolation movement suggested a possibility of a Rubio win in Florida</a:t>
            </a:r>
          </a:p>
          <a:p>
            <a:pPr>
              <a:buFont typeface="Arial" panose="020B0604020202020204" pitchFamily="34" charset="0"/>
              <a:buChar char="•"/>
            </a:pPr>
            <a:r>
              <a:rPr lang="en-US" dirty="0"/>
              <a:t> </a:t>
            </a:r>
            <a:r>
              <a:rPr lang="en-US" dirty="0" smtClean="0"/>
              <a:t> But Trump’s strong win suggested a  few  conclusions:</a:t>
            </a:r>
          </a:p>
          <a:p>
            <a:pPr marL="0" indent="0">
              <a:buNone/>
            </a:pPr>
            <a:r>
              <a:rPr lang="en-US" dirty="0" smtClean="0"/>
              <a:t>	1. Donald Trump has a strong base of supporters</a:t>
            </a:r>
          </a:p>
          <a:p>
            <a:pPr marL="0" indent="0">
              <a:buNone/>
            </a:pPr>
            <a:r>
              <a:rPr lang="en-US" dirty="0"/>
              <a:t>	</a:t>
            </a:r>
            <a:r>
              <a:rPr lang="en-US" dirty="0" smtClean="0"/>
              <a:t>2.  He did motivate people not strongly aligned with the  republican party</a:t>
            </a:r>
          </a:p>
          <a:p>
            <a:pPr marL="0" indent="0">
              <a:buNone/>
            </a:pPr>
            <a:r>
              <a:rPr lang="en-US" dirty="0"/>
              <a:t>	</a:t>
            </a:r>
            <a:r>
              <a:rPr lang="en-US" dirty="0" smtClean="0"/>
              <a:t>3.  He may not get the entire 1237 delegates he needs, but he will get close</a:t>
            </a:r>
          </a:p>
          <a:p>
            <a:pPr>
              <a:buFont typeface="Arial" panose="020B0604020202020204" pitchFamily="34" charset="0"/>
              <a:buChar char="•"/>
            </a:pPr>
            <a:r>
              <a:rPr lang="en-US" dirty="0"/>
              <a:t> </a:t>
            </a:r>
          </a:p>
        </p:txBody>
      </p:sp>
    </p:spTree>
    <p:extLst>
      <p:ext uri="{BB962C8B-B14F-4D97-AF65-F5344CB8AC3E}">
        <p14:creationId xmlns:p14="http://schemas.microsoft.com/office/powerpoint/2010/main" val="4196972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 What does this mean for July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 Donald Trump may or may not get a majority pre-convention</a:t>
            </a:r>
          </a:p>
          <a:p>
            <a:pPr>
              <a:buFont typeface="Arial" panose="020B0604020202020204" pitchFamily="34" charset="0"/>
              <a:buChar char="•"/>
            </a:pPr>
            <a:r>
              <a:rPr lang="en-US" dirty="0"/>
              <a:t> </a:t>
            </a:r>
            <a:r>
              <a:rPr lang="en-US" dirty="0" smtClean="0"/>
              <a:t>Looking at the past results this year Donald Trump will probably break a 1,000 delegates and end up  probably anywhere from 0-100 delegate short but the  math will be in his favor</a:t>
            </a:r>
          </a:p>
          <a:p>
            <a:pPr>
              <a:buFont typeface="Arial" panose="020B0604020202020204" pitchFamily="34" charset="0"/>
              <a:buChar char="•"/>
            </a:pPr>
            <a:r>
              <a:rPr lang="en-US" dirty="0"/>
              <a:t> </a:t>
            </a:r>
            <a:r>
              <a:rPr lang="en-US" dirty="0" smtClean="0"/>
              <a:t>Delegates are not bound on the second and third ballots and  they can vote as they </a:t>
            </a:r>
            <a:r>
              <a:rPr lang="en-US" dirty="0" err="1" smtClean="0"/>
              <a:t>please.With</a:t>
            </a:r>
            <a:r>
              <a:rPr lang="en-US" dirty="0" smtClean="0"/>
              <a:t> Donald Trump probably be close to the required number of delegates he will probably get the nomination</a:t>
            </a:r>
            <a:endParaRPr lang="en-US" dirty="0"/>
          </a:p>
        </p:txBody>
      </p:sp>
    </p:spTree>
    <p:extLst>
      <p:ext uri="{BB962C8B-B14F-4D97-AF65-F5344CB8AC3E}">
        <p14:creationId xmlns:p14="http://schemas.microsoft.com/office/powerpoint/2010/main" val="15418455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  November and Beyond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 The </a:t>
            </a:r>
            <a:r>
              <a:rPr lang="en-US" dirty="0"/>
              <a:t>most likely scenario is a Trump vs. Clinton </a:t>
            </a:r>
            <a:r>
              <a:rPr lang="en-US" dirty="0" smtClean="0"/>
              <a:t>matchup this November </a:t>
            </a:r>
            <a:endParaRPr lang="en-US" dirty="0"/>
          </a:p>
          <a:p>
            <a:pPr>
              <a:buFont typeface="Arial" panose="020B0604020202020204" pitchFamily="34" charset="0"/>
              <a:buChar char="•"/>
            </a:pPr>
            <a:r>
              <a:rPr lang="en-US" dirty="0"/>
              <a:t>  Honestly </a:t>
            </a:r>
            <a:r>
              <a:rPr lang="en-US" dirty="0" smtClean="0"/>
              <a:t>the polls and the outcome is too close to call</a:t>
            </a:r>
          </a:p>
          <a:p>
            <a:pPr>
              <a:buFont typeface="Arial" panose="020B0604020202020204" pitchFamily="34" charset="0"/>
              <a:buChar char="•"/>
            </a:pPr>
            <a:r>
              <a:rPr lang="en-US" dirty="0"/>
              <a:t> </a:t>
            </a:r>
            <a:r>
              <a:rPr lang="en-US" dirty="0" smtClean="0"/>
              <a:t> November will show if the Donald Trump supporters will vote </a:t>
            </a:r>
          </a:p>
          <a:p>
            <a:pPr>
              <a:buFont typeface="Arial" panose="020B0604020202020204" pitchFamily="34" charset="0"/>
              <a:buChar char="•"/>
            </a:pPr>
            <a:r>
              <a:rPr lang="en-US" dirty="0"/>
              <a:t> </a:t>
            </a:r>
            <a:r>
              <a:rPr lang="en-US" dirty="0" smtClean="0"/>
              <a:t> This could be a party shift towards populism but at this point its too early </a:t>
            </a:r>
            <a:endParaRPr lang="en-US" dirty="0"/>
          </a:p>
        </p:txBody>
      </p:sp>
    </p:spTree>
    <p:extLst>
      <p:ext uri="{BB962C8B-B14F-4D97-AF65-F5344CB8AC3E}">
        <p14:creationId xmlns:p14="http://schemas.microsoft.com/office/powerpoint/2010/main" val="263082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 Pollster</a:t>
            </a:r>
            <a:endParaRPr lang="en-US" dirty="0"/>
          </a:p>
        </p:txBody>
      </p:sp>
      <p:sp>
        <p:nvSpPr>
          <p:cNvPr id="3" name="Content Placeholder 2"/>
          <p:cNvSpPr>
            <a:spLocks noGrp="1"/>
          </p:cNvSpPr>
          <p:nvPr>
            <p:ph idx="1"/>
          </p:nvPr>
        </p:nvSpPr>
        <p:spPr/>
        <p:txBody>
          <a:bodyPr>
            <a:normAutofit fontScale="25000" lnSpcReduction="20000"/>
          </a:bodyPr>
          <a:lstStyle/>
          <a:p>
            <a:r>
              <a:rPr lang="en-US" dirty="0"/>
              <a:t>2016 Alabama Republican Presidential Primary - Polls - </a:t>
            </a:r>
            <a:r>
              <a:rPr lang="en-US" dirty="0" err="1"/>
              <a:t>HuffPost</a:t>
            </a:r>
            <a:r>
              <a:rPr lang="en-US" dirty="0"/>
              <a:t> Pollster. (</a:t>
            </a:r>
            <a:r>
              <a:rPr lang="en-US" dirty="0" err="1"/>
              <a:t>n.d.</a:t>
            </a:r>
            <a:r>
              <a:rPr lang="en-US" dirty="0"/>
              <a:t>). Retrieved February 28, 2016, from http://elections.huffingtonpost.com/pollster/2016-alabama-republican-presidential-primary</a:t>
            </a:r>
          </a:p>
          <a:p>
            <a:r>
              <a:rPr lang="en-US" dirty="0"/>
              <a:t>2016 Alaska Republican Presidential Caucus - Polls - </a:t>
            </a:r>
            <a:r>
              <a:rPr lang="en-US" dirty="0" err="1"/>
              <a:t>HuffPost</a:t>
            </a:r>
            <a:r>
              <a:rPr lang="en-US" dirty="0"/>
              <a:t> Pollster. (</a:t>
            </a:r>
            <a:r>
              <a:rPr lang="en-US" dirty="0" err="1"/>
              <a:t>n.d.</a:t>
            </a:r>
            <a:r>
              <a:rPr lang="en-US" dirty="0"/>
              <a:t>). Retrieved February 28, 2016, from http://elections.huffingtonpost.com/pollster/2016-alaska-presidential-republican-caucus</a:t>
            </a:r>
          </a:p>
          <a:p>
            <a:r>
              <a:rPr lang="en-US" dirty="0"/>
              <a:t>2016 Arizona Republican Presidential Primary - Polls - </a:t>
            </a:r>
            <a:r>
              <a:rPr lang="en-US" dirty="0" err="1"/>
              <a:t>HuffPost</a:t>
            </a:r>
            <a:r>
              <a:rPr lang="en-US" dirty="0"/>
              <a:t> Pollster. (</a:t>
            </a:r>
            <a:r>
              <a:rPr lang="en-US" dirty="0" err="1"/>
              <a:t>n.d.</a:t>
            </a:r>
            <a:r>
              <a:rPr lang="en-US" dirty="0"/>
              <a:t>). Retrieved March 20, 2016, from http://elections.huffingtonpost.com/pollster/2016-arizona-presidential-republican-primary</a:t>
            </a:r>
          </a:p>
          <a:p>
            <a:r>
              <a:rPr lang="en-US" dirty="0"/>
              <a:t>2016 Arkansas Republican Presidential Primary - Polls - </a:t>
            </a:r>
            <a:r>
              <a:rPr lang="en-US" dirty="0" err="1"/>
              <a:t>HuffPost</a:t>
            </a:r>
            <a:r>
              <a:rPr lang="en-US" dirty="0"/>
              <a:t> Pollster. (</a:t>
            </a:r>
            <a:r>
              <a:rPr lang="en-US" dirty="0" err="1"/>
              <a:t>n.d.</a:t>
            </a:r>
            <a:r>
              <a:rPr lang="en-US" dirty="0"/>
              <a:t>). Retrieved February 28, 2016, from http://elections.huffingtonpost.com/pollster/2016-arkansas-republican-presidential-primary</a:t>
            </a:r>
          </a:p>
          <a:p>
            <a:r>
              <a:rPr lang="en-US" dirty="0"/>
              <a:t>2016 Florida Republican Presidential Primary - Polls - </a:t>
            </a:r>
            <a:r>
              <a:rPr lang="en-US" dirty="0" err="1"/>
              <a:t>HuffPost</a:t>
            </a:r>
            <a:r>
              <a:rPr lang="en-US" dirty="0"/>
              <a:t> Pollster. (</a:t>
            </a:r>
            <a:r>
              <a:rPr lang="en-US" dirty="0" err="1"/>
              <a:t>n.d.</a:t>
            </a:r>
            <a:r>
              <a:rPr lang="en-US" dirty="0"/>
              <a:t>). Retrieved March 13, 2016, from http://elections.huffingtonpost.com/pollster/2016-florida-presidential-republican-primary</a:t>
            </a:r>
          </a:p>
          <a:p>
            <a:r>
              <a:rPr lang="en-US" dirty="0"/>
              <a:t>2016 Georgia Republican Presidential Primary - Polls - </a:t>
            </a:r>
            <a:r>
              <a:rPr lang="en-US" dirty="0" err="1"/>
              <a:t>HuffPost</a:t>
            </a:r>
            <a:r>
              <a:rPr lang="en-US" dirty="0"/>
              <a:t> Pollster. (</a:t>
            </a:r>
            <a:r>
              <a:rPr lang="en-US" dirty="0" err="1"/>
              <a:t>n.d.</a:t>
            </a:r>
            <a:r>
              <a:rPr lang="en-US" dirty="0"/>
              <a:t>). Retrieved February 28, 2016, from http://elections.huffingtonpost.com/pollster/2016-georgia-republican-presidential-primary</a:t>
            </a:r>
          </a:p>
          <a:p>
            <a:r>
              <a:rPr lang="en-US" dirty="0"/>
              <a:t>2016 Idaho Republican Presidential Primary - Polls - </a:t>
            </a:r>
            <a:r>
              <a:rPr lang="en-US" dirty="0" err="1"/>
              <a:t>HuffPost</a:t>
            </a:r>
            <a:r>
              <a:rPr lang="en-US" dirty="0"/>
              <a:t> Pollster. (</a:t>
            </a:r>
            <a:r>
              <a:rPr lang="en-US" dirty="0" err="1"/>
              <a:t>n.d.</a:t>
            </a:r>
            <a:r>
              <a:rPr lang="en-US" dirty="0"/>
              <a:t>). Retrieved March 6, 2016, from http://elections.huffingtonpost.com/pollster/2016-idaho-republican-presidential-primary</a:t>
            </a:r>
          </a:p>
          <a:p>
            <a:r>
              <a:rPr lang="en-US" dirty="0"/>
              <a:t>2016 Illinois Republican Presidential Primary - Polls - </a:t>
            </a:r>
            <a:r>
              <a:rPr lang="en-US" dirty="0" err="1"/>
              <a:t>HuffPost</a:t>
            </a:r>
            <a:r>
              <a:rPr lang="en-US" dirty="0"/>
              <a:t> Pollster. (</a:t>
            </a:r>
            <a:r>
              <a:rPr lang="en-US" dirty="0" err="1"/>
              <a:t>n.d.</a:t>
            </a:r>
            <a:r>
              <a:rPr lang="en-US" dirty="0"/>
              <a:t>). Retrieved March 13, 2016, from http://elections.huffingtonpost.com/pollster/2016-illinois-presidential-republican-primary</a:t>
            </a:r>
          </a:p>
          <a:p>
            <a:r>
              <a:rPr lang="en-US" dirty="0"/>
              <a:t>2016 Iowa Republican Presidential Caucus - Polls - </a:t>
            </a:r>
            <a:r>
              <a:rPr lang="en-US" dirty="0" err="1"/>
              <a:t>HuffPost</a:t>
            </a:r>
            <a:r>
              <a:rPr lang="en-US" dirty="0"/>
              <a:t> Pollster. (</a:t>
            </a:r>
            <a:r>
              <a:rPr lang="en-US" dirty="0" err="1"/>
              <a:t>n.d.</a:t>
            </a:r>
            <a:r>
              <a:rPr lang="en-US" dirty="0"/>
              <a:t>). Retrieved January 29, 2016, from http://elections.huffingtonpost.com/pollster/2016-iowa-presidential-republican-caucus</a:t>
            </a:r>
          </a:p>
          <a:p>
            <a:r>
              <a:rPr lang="en-US" dirty="0"/>
              <a:t>2016 Kansas Republican Presidential Caucus - Polls - </a:t>
            </a:r>
            <a:r>
              <a:rPr lang="en-US" dirty="0" err="1"/>
              <a:t>HuffPost</a:t>
            </a:r>
            <a:r>
              <a:rPr lang="en-US" dirty="0"/>
              <a:t> Pollster. (</a:t>
            </a:r>
            <a:r>
              <a:rPr lang="en-US" dirty="0" err="1"/>
              <a:t>n.d.</a:t>
            </a:r>
            <a:r>
              <a:rPr lang="en-US" dirty="0"/>
              <a:t>). Retrieved March 3, 2016, from http://elections.huffingtonpost.com/pollster/2016-kansas-republican-presidential-caucus</a:t>
            </a:r>
          </a:p>
          <a:p>
            <a:r>
              <a:rPr lang="en-US" dirty="0"/>
              <a:t>2016 Louisiana Republican Presidential Primary - Polls - </a:t>
            </a:r>
            <a:r>
              <a:rPr lang="en-US" dirty="0" err="1"/>
              <a:t>HuffPost</a:t>
            </a:r>
            <a:r>
              <a:rPr lang="en-US" dirty="0"/>
              <a:t> Pollster. (</a:t>
            </a:r>
            <a:r>
              <a:rPr lang="en-US" dirty="0" err="1"/>
              <a:t>n.d.</a:t>
            </a:r>
            <a:r>
              <a:rPr lang="en-US" dirty="0"/>
              <a:t>). Retrieved March 3, 2016, from http://elections.huffingtonpost.com/pollster/2016-louisiana-republican-presidential-primary</a:t>
            </a:r>
          </a:p>
          <a:p>
            <a:r>
              <a:rPr lang="en-US" dirty="0"/>
              <a:t>2016 Massachusetts Republican Presidential Primary - Polls - </a:t>
            </a:r>
            <a:r>
              <a:rPr lang="en-US" dirty="0" err="1"/>
              <a:t>HuffPost</a:t>
            </a:r>
            <a:r>
              <a:rPr lang="en-US" dirty="0"/>
              <a:t> Pollster. (</a:t>
            </a:r>
            <a:r>
              <a:rPr lang="en-US" dirty="0" err="1"/>
              <a:t>n.d.</a:t>
            </a:r>
            <a:r>
              <a:rPr lang="en-US" dirty="0"/>
              <a:t>). Retrieved February 28, 2016, from http://elections.huffingtonpost.com/pollster/2016-massachusetts-republican-presidential-primary</a:t>
            </a:r>
          </a:p>
          <a:p>
            <a:r>
              <a:rPr lang="en-US" dirty="0"/>
              <a:t>2016 Michigan Republican Presidential Primary - Polls - </a:t>
            </a:r>
            <a:r>
              <a:rPr lang="en-US" dirty="0" err="1"/>
              <a:t>HuffPost</a:t>
            </a:r>
            <a:r>
              <a:rPr lang="en-US" dirty="0"/>
              <a:t> Pollster. (</a:t>
            </a:r>
            <a:r>
              <a:rPr lang="en-US" dirty="0" err="1"/>
              <a:t>n.d.</a:t>
            </a:r>
            <a:r>
              <a:rPr lang="en-US" dirty="0"/>
              <a:t>). Retrieved March 6, 2016, from http://elections.huffingtonpost.com/pollster/2016-michigan-presidential-republican-primary</a:t>
            </a:r>
          </a:p>
          <a:p>
            <a:r>
              <a:rPr lang="en-US" dirty="0"/>
              <a:t>2016 Michigan Republican Presidential Primary - Polls - </a:t>
            </a:r>
            <a:r>
              <a:rPr lang="en-US" dirty="0" err="1"/>
              <a:t>HuffPost</a:t>
            </a:r>
            <a:r>
              <a:rPr lang="en-US" dirty="0"/>
              <a:t> Pollster. (</a:t>
            </a:r>
            <a:r>
              <a:rPr lang="en-US" dirty="0" err="1"/>
              <a:t>n.d.</a:t>
            </a:r>
            <a:r>
              <a:rPr lang="en-US" dirty="0"/>
              <a:t>). Retrieved March 20, 2016, from http://elections.huffingtonpost.com/pollster/2016-michigan-presidential-republican-primary</a:t>
            </a:r>
          </a:p>
          <a:p>
            <a:r>
              <a:rPr lang="en-US" dirty="0"/>
              <a:t>2016 Minnesota Republican Presidential Caucus - Polls - </a:t>
            </a:r>
            <a:r>
              <a:rPr lang="en-US" dirty="0" err="1"/>
              <a:t>HuffPost</a:t>
            </a:r>
            <a:r>
              <a:rPr lang="en-US" dirty="0"/>
              <a:t> Pollster. (</a:t>
            </a:r>
            <a:r>
              <a:rPr lang="en-US" dirty="0" err="1"/>
              <a:t>n.d.</a:t>
            </a:r>
            <a:r>
              <a:rPr lang="en-US" dirty="0"/>
              <a:t>). Retrieved February 28, 2016, from http://elections.huffingtonpost.com/pollster/2016-minnesota-republican-presidential-caucus</a:t>
            </a:r>
          </a:p>
          <a:p>
            <a:r>
              <a:rPr lang="en-US" dirty="0"/>
              <a:t>2016 Mississippi Republican Presidential Primary - Polls - </a:t>
            </a:r>
            <a:r>
              <a:rPr lang="en-US" dirty="0" err="1"/>
              <a:t>HuffPost</a:t>
            </a:r>
            <a:r>
              <a:rPr lang="en-US" dirty="0"/>
              <a:t> Pollster. (</a:t>
            </a:r>
            <a:r>
              <a:rPr lang="en-US" dirty="0" err="1"/>
              <a:t>n.d.</a:t>
            </a:r>
            <a:r>
              <a:rPr lang="en-US" dirty="0"/>
              <a:t>). Retrieved March 6, 2016, from http://elections.huffingtonpost.com/pollster/2016-mississippi-presidential-republican-primary</a:t>
            </a:r>
          </a:p>
          <a:p>
            <a:r>
              <a:rPr lang="en-US" dirty="0"/>
              <a:t>2016 Mississippi Republican Presidential Primary - Polls - </a:t>
            </a:r>
            <a:r>
              <a:rPr lang="en-US" dirty="0" err="1"/>
              <a:t>HuffPost</a:t>
            </a:r>
            <a:r>
              <a:rPr lang="en-US" dirty="0"/>
              <a:t> Pollster. (</a:t>
            </a:r>
            <a:r>
              <a:rPr lang="en-US" dirty="0" err="1"/>
              <a:t>n.d.</a:t>
            </a:r>
            <a:r>
              <a:rPr lang="en-US" dirty="0"/>
              <a:t>). Retrieved March 20, 2016, from http://</a:t>
            </a:r>
            <a:r>
              <a:rPr lang="en-US" dirty="0" smtClean="0"/>
              <a:t>elections.huffingtonpost.com/pollster/2016-mississippi-presidential-republican-primary</a:t>
            </a:r>
            <a:endParaRPr lang="en-US" dirty="0"/>
          </a:p>
        </p:txBody>
      </p:sp>
    </p:spTree>
    <p:extLst>
      <p:ext uri="{BB962C8B-B14F-4D97-AF65-F5344CB8AC3E}">
        <p14:creationId xmlns:p14="http://schemas.microsoft.com/office/powerpoint/2010/main" val="2363492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 -  Pollster</a:t>
            </a:r>
            <a:endParaRPr lang="en-US" dirty="0"/>
          </a:p>
        </p:txBody>
      </p:sp>
      <p:sp>
        <p:nvSpPr>
          <p:cNvPr id="3" name="Content Placeholder 2"/>
          <p:cNvSpPr>
            <a:spLocks noGrp="1"/>
          </p:cNvSpPr>
          <p:nvPr>
            <p:ph idx="1"/>
          </p:nvPr>
        </p:nvSpPr>
        <p:spPr/>
        <p:txBody>
          <a:bodyPr>
            <a:normAutofit fontScale="25000" lnSpcReduction="20000"/>
          </a:bodyPr>
          <a:lstStyle/>
          <a:p>
            <a:r>
              <a:rPr lang="en-US" dirty="0"/>
              <a:t>2016 Missouri Republican Presidential Primary - Polls - </a:t>
            </a:r>
            <a:r>
              <a:rPr lang="en-US" dirty="0" err="1"/>
              <a:t>HuffPost</a:t>
            </a:r>
            <a:r>
              <a:rPr lang="en-US" dirty="0"/>
              <a:t> Pollster. (</a:t>
            </a:r>
            <a:r>
              <a:rPr lang="en-US" dirty="0" err="1"/>
              <a:t>n.d.</a:t>
            </a:r>
            <a:r>
              <a:rPr lang="en-US" dirty="0"/>
              <a:t>). Retrieved March 13, 2016, from http://elections.huffingtonpost.com/pollster/2016-missouri-presidential-republican-primary</a:t>
            </a:r>
          </a:p>
          <a:p>
            <a:r>
              <a:rPr lang="en-US" dirty="0"/>
              <a:t>2016 Nevada Republican Presidential Caucus - Polls - </a:t>
            </a:r>
            <a:r>
              <a:rPr lang="en-US" dirty="0" err="1"/>
              <a:t>HuffPost</a:t>
            </a:r>
            <a:r>
              <a:rPr lang="en-US" dirty="0"/>
              <a:t> Pollster. (</a:t>
            </a:r>
            <a:r>
              <a:rPr lang="en-US" dirty="0" err="1"/>
              <a:t>n.d.</a:t>
            </a:r>
            <a:r>
              <a:rPr lang="en-US" dirty="0"/>
              <a:t>). Retrieved February 21, 2016, from http://elections.huffingtonpost.com/pollster/2016-nevada-republican-presidential-caucus</a:t>
            </a:r>
          </a:p>
          <a:p>
            <a:r>
              <a:rPr lang="en-US" dirty="0"/>
              <a:t>2016 North Carolina Republican Presidential Primary - Polls - </a:t>
            </a:r>
            <a:r>
              <a:rPr lang="en-US" dirty="0" err="1"/>
              <a:t>HuffPost</a:t>
            </a:r>
            <a:r>
              <a:rPr lang="en-US" dirty="0"/>
              <a:t> Pollster. (</a:t>
            </a:r>
            <a:r>
              <a:rPr lang="en-US" dirty="0" err="1"/>
              <a:t>n.d.</a:t>
            </a:r>
            <a:r>
              <a:rPr lang="en-US" dirty="0"/>
              <a:t>). Retrieved March 13, 2016, from http://elections.huffingtonpost.com/pollster/2016-north-carolina-republican-presidential-primary</a:t>
            </a:r>
          </a:p>
          <a:p>
            <a:r>
              <a:rPr lang="en-US" dirty="0"/>
              <a:t>2016 Ohio Republican Presidential Primary - Polls - </a:t>
            </a:r>
            <a:r>
              <a:rPr lang="en-US" dirty="0" err="1"/>
              <a:t>HuffPost</a:t>
            </a:r>
            <a:r>
              <a:rPr lang="en-US" dirty="0"/>
              <a:t> Pollster. (</a:t>
            </a:r>
            <a:r>
              <a:rPr lang="en-US" dirty="0" err="1"/>
              <a:t>n.d.</a:t>
            </a:r>
            <a:r>
              <a:rPr lang="en-US" dirty="0"/>
              <a:t>). Retrieved March 13, 2016, from http://elections.huffingtonpost.com/pollster/2016-ohio-republican-presidential-primary</a:t>
            </a:r>
          </a:p>
          <a:p>
            <a:r>
              <a:rPr lang="en-US" dirty="0"/>
              <a:t>2016 Oklahoma Republican Presidential Primary - Polls - </a:t>
            </a:r>
            <a:r>
              <a:rPr lang="en-US" dirty="0" err="1"/>
              <a:t>HuffPost</a:t>
            </a:r>
            <a:r>
              <a:rPr lang="en-US" dirty="0"/>
              <a:t> Pollster. (</a:t>
            </a:r>
            <a:r>
              <a:rPr lang="en-US" dirty="0" err="1"/>
              <a:t>n.d.</a:t>
            </a:r>
            <a:r>
              <a:rPr lang="en-US" dirty="0"/>
              <a:t>). Retrieved February 28, 2016, from http://elections.huffingtonpost.com/pollster/2016-oklahoma-republican-presidential-primary</a:t>
            </a:r>
          </a:p>
          <a:p>
            <a:r>
              <a:rPr lang="en-US" dirty="0"/>
              <a:t>2016 South Carolina Republican Presidential Primary - Polls - </a:t>
            </a:r>
            <a:r>
              <a:rPr lang="en-US" dirty="0" err="1"/>
              <a:t>HuffPost</a:t>
            </a:r>
            <a:r>
              <a:rPr lang="en-US" dirty="0"/>
              <a:t> Pollster. (</a:t>
            </a:r>
            <a:r>
              <a:rPr lang="en-US" dirty="0" err="1"/>
              <a:t>n.d.</a:t>
            </a:r>
            <a:r>
              <a:rPr lang="en-US" dirty="0"/>
              <a:t>). Retrieved February 18, 2016, from http://elections.huffingtonpost.com/pollster/2016-south-carolina-presidential-republican-primary</a:t>
            </a:r>
          </a:p>
          <a:p>
            <a:r>
              <a:rPr lang="en-US" dirty="0"/>
              <a:t>2016 Tennessee Republican Presidential Primary - Polls - </a:t>
            </a:r>
            <a:r>
              <a:rPr lang="en-US" dirty="0" err="1"/>
              <a:t>HuffPost</a:t>
            </a:r>
            <a:r>
              <a:rPr lang="en-US" dirty="0"/>
              <a:t> Pollster. (</a:t>
            </a:r>
            <a:r>
              <a:rPr lang="en-US" dirty="0" err="1"/>
              <a:t>n.d.</a:t>
            </a:r>
            <a:r>
              <a:rPr lang="en-US" dirty="0"/>
              <a:t>). Retrieved February 28, 2016, from http://elections.huffingtonpost.com/pollster/2016-tennessee-republican-presidential-primary</a:t>
            </a:r>
          </a:p>
          <a:p>
            <a:r>
              <a:rPr lang="en-US" dirty="0"/>
              <a:t>2016 Texas Republican Presidential Primary - Polls - </a:t>
            </a:r>
            <a:r>
              <a:rPr lang="en-US" dirty="0" err="1"/>
              <a:t>HuffPost</a:t>
            </a:r>
            <a:r>
              <a:rPr lang="en-US" dirty="0"/>
              <a:t> Pollster. (</a:t>
            </a:r>
            <a:r>
              <a:rPr lang="en-US" dirty="0" err="1"/>
              <a:t>n.d.</a:t>
            </a:r>
            <a:r>
              <a:rPr lang="en-US" dirty="0"/>
              <a:t>). Retrieved February 28, 2016, from http://elections.huffingtonpost.com/pollster/2016-texas-republican-presidential-primary</a:t>
            </a:r>
          </a:p>
          <a:p>
            <a:r>
              <a:rPr lang="en-US" dirty="0"/>
              <a:t>2016 Texas Republican Presidential Primary - Polls - </a:t>
            </a:r>
            <a:r>
              <a:rPr lang="en-US" dirty="0" err="1"/>
              <a:t>HuffPost</a:t>
            </a:r>
            <a:r>
              <a:rPr lang="en-US" dirty="0"/>
              <a:t> Pollster. (</a:t>
            </a:r>
            <a:r>
              <a:rPr lang="en-US" dirty="0" err="1"/>
              <a:t>n.d.</a:t>
            </a:r>
            <a:r>
              <a:rPr lang="en-US" dirty="0"/>
              <a:t>). Retrieved February 29, 2016, from http://elections.huffingtonpost.com/pollster/2016-texas-republican-presidential-primary</a:t>
            </a:r>
          </a:p>
          <a:p>
            <a:r>
              <a:rPr lang="en-US" dirty="0"/>
              <a:t>2016 Utah Republican Presidential Caucus - Polls - </a:t>
            </a:r>
            <a:r>
              <a:rPr lang="en-US" dirty="0" err="1"/>
              <a:t>HuffPost</a:t>
            </a:r>
            <a:r>
              <a:rPr lang="en-US" dirty="0"/>
              <a:t> Pollster. (</a:t>
            </a:r>
            <a:r>
              <a:rPr lang="en-US" dirty="0" err="1"/>
              <a:t>n.d.</a:t>
            </a:r>
            <a:r>
              <a:rPr lang="en-US" dirty="0"/>
              <a:t>). Retrieved March 20, 2016, from http://elections.huffingtonpost.com/pollster/2016-utah-presidential-republican-primary</a:t>
            </a:r>
          </a:p>
          <a:p>
            <a:r>
              <a:rPr lang="en-US" dirty="0"/>
              <a:t>2016 Vermont Republican Presidential Primary - Polls - </a:t>
            </a:r>
            <a:r>
              <a:rPr lang="en-US" dirty="0" err="1"/>
              <a:t>HuffPost</a:t>
            </a:r>
            <a:r>
              <a:rPr lang="en-US" dirty="0"/>
              <a:t> Pollster. (</a:t>
            </a:r>
            <a:r>
              <a:rPr lang="en-US" dirty="0" err="1"/>
              <a:t>n.d.</a:t>
            </a:r>
            <a:r>
              <a:rPr lang="en-US" dirty="0"/>
              <a:t>). Retrieved February 28, 2016, from http://elections.huffingtonpost.com/pollster/2016-vermont-republican-presidential-primary</a:t>
            </a:r>
          </a:p>
          <a:p>
            <a:r>
              <a:rPr lang="en-US" dirty="0"/>
              <a:t>2016 Virginia Republican Presidential Primary - Polls - </a:t>
            </a:r>
            <a:r>
              <a:rPr lang="en-US" dirty="0" err="1"/>
              <a:t>HuffPost</a:t>
            </a:r>
            <a:r>
              <a:rPr lang="en-US" dirty="0"/>
              <a:t> Pollster. (</a:t>
            </a:r>
            <a:r>
              <a:rPr lang="en-US" dirty="0" err="1"/>
              <a:t>n.d.</a:t>
            </a:r>
            <a:r>
              <a:rPr lang="en-US" dirty="0"/>
              <a:t>). Retrieved February 28, 2016, from http://elections.huffingtonpost.com/pollster/2016-virginia-republican-presidential-primary</a:t>
            </a:r>
          </a:p>
          <a:p>
            <a:r>
              <a:rPr lang="en-US" dirty="0" err="1"/>
              <a:t>Akaike</a:t>
            </a:r>
            <a:r>
              <a:rPr lang="en-US" dirty="0"/>
              <a:t>, H. (1998). Likelihood and the Bayes procedure. </a:t>
            </a:r>
            <a:r>
              <a:rPr lang="en-US" i="1" dirty="0"/>
              <a:t>Springer Series in Statistics Selected Papers of </a:t>
            </a:r>
            <a:r>
              <a:rPr lang="en-US" i="1" dirty="0" err="1"/>
              <a:t>Hirotugu</a:t>
            </a:r>
            <a:r>
              <a:rPr lang="en-US" i="1" dirty="0"/>
              <a:t> </a:t>
            </a:r>
            <a:r>
              <a:rPr lang="en-US" i="1" dirty="0" err="1"/>
              <a:t>Akaike</a:t>
            </a:r>
            <a:r>
              <a:rPr lang="en-US" i="1" dirty="0"/>
              <a:t>,</a:t>
            </a:r>
            <a:r>
              <a:rPr lang="en-US" dirty="0"/>
              <a:t> 309-332.</a:t>
            </a:r>
          </a:p>
          <a:p>
            <a:r>
              <a:rPr lang="en-US" dirty="0" err="1"/>
              <a:t>Ballotopedia</a:t>
            </a:r>
            <a:r>
              <a:rPr lang="en-US" dirty="0"/>
              <a:t>. (</a:t>
            </a:r>
            <a:r>
              <a:rPr lang="en-US" dirty="0" err="1"/>
              <a:t>n.d.</a:t>
            </a:r>
            <a:r>
              <a:rPr lang="en-US" dirty="0"/>
              <a:t>). Illinois Congressional Map. Retrieved from https://ballotpedia.org/File:Illinois-congressional-map-2010.gif</a:t>
            </a:r>
          </a:p>
          <a:p>
            <a:r>
              <a:rPr lang="en-US" dirty="0"/>
              <a:t>Bloomberg News. (</a:t>
            </a:r>
            <a:r>
              <a:rPr lang="en-US" dirty="0" err="1"/>
              <a:t>n.d.</a:t>
            </a:r>
            <a:r>
              <a:rPr lang="en-US" dirty="0"/>
              <a:t>). How the Iowa Caucuses Work. Retrieved from http://www.bloomberg.com/politics/articles/2016-01-29/how-the-iowa-caucuses-work</a:t>
            </a:r>
          </a:p>
          <a:p>
            <a:r>
              <a:rPr lang="en-US" dirty="0"/>
              <a:t>Bram, U. (2012). </a:t>
            </a:r>
            <a:r>
              <a:rPr lang="en-US" i="1" dirty="0"/>
              <a:t>Thinking statistically</a:t>
            </a:r>
            <a:r>
              <a:rPr lang="en-US" dirty="0"/>
              <a:t>. Lexington, KY?: Uri Bram.</a:t>
            </a:r>
          </a:p>
          <a:p>
            <a:r>
              <a:rPr lang="en-US" dirty="0"/>
              <a:t>Can Trump get to 1,237 delegates? (2016, March 25). Retrieved March 26, 2016, from http://www.cnn.com/2016/03/25/politics/trump-cruz-kasich-1237-delegates/</a:t>
            </a:r>
          </a:p>
          <a:p>
            <a:r>
              <a:rPr lang="en-US" dirty="0"/>
              <a:t>Christenson, D. P., &amp; </a:t>
            </a:r>
            <a:r>
              <a:rPr lang="en-US" dirty="0" err="1"/>
              <a:t>Smidt</a:t>
            </a:r>
            <a:r>
              <a:rPr lang="en-US" dirty="0"/>
              <a:t>, C. D. (2012). Polls and Elections: Still Part of the Conversation: Iowa and New Hampshire's Say within the Invisible Primary. </a:t>
            </a:r>
            <a:r>
              <a:rPr lang="en-US" i="1" dirty="0"/>
              <a:t>Presidential Studies Quarterly,</a:t>
            </a:r>
            <a:r>
              <a:rPr lang="en-US" dirty="0"/>
              <a:t> </a:t>
            </a:r>
            <a:r>
              <a:rPr lang="en-US" i="1" dirty="0"/>
              <a:t>42</a:t>
            </a:r>
            <a:r>
              <a:rPr lang="en-US" dirty="0"/>
              <a:t>(3), 597-621.</a:t>
            </a:r>
          </a:p>
          <a:p>
            <a:r>
              <a:rPr lang="en-US" dirty="0"/>
              <a:t>Downey, A. (</a:t>
            </a:r>
            <a:r>
              <a:rPr lang="en-US" dirty="0" err="1"/>
              <a:t>n.d.</a:t>
            </a:r>
            <a:r>
              <a:rPr lang="en-US" dirty="0"/>
              <a:t>). </a:t>
            </a:r>
            <a:r>
              <a:rPr lang="en-US" i="1" dirty="0"/>
              <a:t>Think Bayes</a:t>
            </a:r>
            <a:r>
              <a:rPr lang="en-US" dirty="0"/>
              <a:t>.</a:t>
            </a:r>
          </a:p>
          <a:p>
            <a:endParaRPr lang="en-US" dirty="0"/>
          </a:p>
          <a:p>
            <a:endParaRPr lang="en-US" dirty="0"/>
          </a:p>
        </p:txBody>
      </p:sp>
    </p:spTree>
    <p:extLst>
      <p:ext uri="{BB962C8B-B14F-4D97-AF65-F5344CB8AC3E}">
        <p14:creationId xmlns:p14="http://schemas.microsoft.com/office/powerpoint/2010/main" val="265316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 – Iowa and the Basics</a:t>
            </a:r>
            <a:endParaRPr lang="en-US" dirty="0"/>
          </a:p>
        </p:txBody>
      </p:sp>
      <p:sp>
        <p:nvSpPr>
          <p:cNvPr id="3" name="Content Placeholder 2"/>
          <p:cNvSpPr>
            <a:spLocks noGrp="1"/>
          </p:cNvSpPr>
          <p:nvPr>
            <p:ph idx="1"/>
          </p:nvPr>
        </p:nvSpPr>
        <p:spPr/>
        <p:txBody>
          <a:bodyPr>
            <a:normAutofit fontScale="55000" lnSpcReduction="20000"/>
          </a:bodyPr>
          <a:lstStyle/>
          <a:p>
            <a:r>
              <a:rPr lang="en-US" dirty="0"/>
              <a:t>Dunn, C., &amp; Murray, M. (</a:t>
            </a:r>
            <a:r>
              <a:rPr lang="en-US" dirty="0" err="1"/>
              <a:t>n.d.</a:t>
            </a:r>
            <a:r>
              <a:rPr lang="en-US" dirty="0"/>
              <a:t>). Caucus Math: An NBC News Primer. Retrieved from http://www.nbcnews.com/politics/2016-election/caucus-math-nbc-news-primer-n507481</a:t>
            </a:r>
          </a:p>
          <a:p>
            <a:r>
              <a:rPr lang="en-US" dirty="0"/>
              <a:t>Federal Elections 2000: Presidential Primary Election Results by State. (</a:t>
            </a:r>
            <a:r>
              <a:rPr lang="en-US" dirty="0" err="1"/>
              <a:t>n.d.</a:t>
            </a:r>
            <a:r>
              <a:rPr lang="en-US" dirty="0"/>
              <a:t>). Retrieved from http://www.fec.gov/pubrec/fe2000/2000presprim.htm</a:t>
            </a:r>
          </a:p>
          <a:p>
            <a:r>
              <a:rPr lang="en-US" dirty="0"/>
              <a:t>GOP. (</a:t>
            </a:r>
            <a:r>
              <a:rPr lang="en-US" dirty="0" err="1"/>
              <a:t>n.d.</a:t>
            </a:r>
            <a:r>
              <a:rPr lang="en-US" dirty="0"/>
              <a:t>). GOP Schedule | GOP. Retrieved March 25, 2016, from https://gop.com/2016-gophq/event_schedule/?schedule_type=primary</a:t>
            </a:r>
          </a:p>
          <a:p>
            <a:r>
              <a:rPr lang="en-US" dirty="0"/>
              <a:t>Gary Bauer on the Issues. (</a:t>
            </a:r>
            <a:r>
              <a:rPr lang="en-US" dirty="0" err="1"/>
              <a:t>n.d.</a:t>
            </a:r>
            <a:r>
              <a:rPr lang="en-US" dirty="0"/>
              <a:t>). Retrieved from http://www.ontheissues.org/Gary_Bauer.htm</a:t>
            </a:r>
          </a:p>
          <a:p>
            <a:r>
              <a:rPr lang="en-US" dirty="0" err="1"/>
              <a:t>Gelman</a:t>
            </a:r>
            <a:r>
              <a:rPr lang="en-US" dirty="0"/>
              <a:t>, A., &amp; King, G. (1993). Why Are American Presidential Election Campaign Polls So Variable When Votes Are So Predictable? </a:t>
            </a:r>
            <a:r>
              <a:rPr lang="en-US" i="1" dirty="0"/>
              <a:t>British Journal of Political Science Brit. J. Polit. Sci.,</a:t>
            </a:r>
            <a:r>
              <a:rPr lang="en-US" dirty="0"/>
              <a:t> </a:t>
            </a:r>
            <a:r>
              <a:rPr lang="en-US" i="1" dirty="0"/>
              <a:t>23</a:t>
            </a:r>
            <a:r>
              <a:rPr lang="en-US" dirty="0"/>
              <a:t>(04), 409.</a:t>
            </a:r>
          </a:p>
          <a:p>
            <a:r>
              <a:rPr lang="en-US" dirty="0" err="1"/>
              <a:t>Gelman</a:t>
            </a:r>
            <a:r>
              <a:rPr lang="en-US" dirty="0"/>
              <a:t>, A., &amp; King, G. (1993). Why Are American Presidential Election Campaign Polls So Variable When Votes Are So Predictable? </a:t>
            </a:r>
            <a:r>
              <a:rPr lang="en-US" i="1" dirty="0"/>
              <a:t>British Journal of Political Science Brit. J. Polit. Sci.,</a:t>
            </a:r>
            <a:r>
              <a:rPr lang="en-US" dirty="0"/>
              <a:t> </a:t>
            </a:r>
            <a:r>
              <a:rPr lang="en-US" i="1" dirty="0"/>
              <a:t>23</a:t>
            </a:r>
            <a:r>
              <a:rPr lang="en-US" dirty="0"/>
              <a:t>(04), 409.</a:t>
            </a:r>
          </a:p>
          <a:p>
            <a:r>
              <a:rPr lang="en-US" dirty="0"/>
              <a:t>How Oklahoma's primary might predict Kansas caucus results. (</a:t>
            </a:r>
            <a:r>
              <a:rPr lang="en-US" dirty="0" err="1"/>
              <a:t>n.d.</a:t>
            </a:r>
            <a:r>
              <a:rPr lang="en-US" dirty="0"/>
              <a:t>). Retrieved from http://www.kansas.com/news/politics-government/election/article63574787.html</a:t>
            </a:r>
          </a:p>
          <a:p>
            <a:r>
              <a:rPr lang="en-US" dirty="0"/>
              <a:t>How the Iowa Caucuses Work. (2016, January 26). Retrieved from http://graphics.wsj.com/elections/2016/how-do-the-iowa-caucuses-work/</a:t>
            </a:r>
          </a:p>
          <a:p>
            <a:r>
              <a:rPr lang="en-US" dirty="0"/>
              <a:t>Huffington Post. (</a:t>
            </a:r>
            <a:r>
              <a:rPr lang="en-US" dirty="0" err="1"/>
              <a:t>n.d.</a:t>
            </a:r>
            <a:r>
              <a:rPr lang="en-US" dirty="0"/>
              <a:t>). 2016 Illinois Republican Presidential Primary - Polls - </a:t>
            </a:r>
            <a:r>
              <a:rPr lang="en-US" dirty="0" err="1"/>
              <a:t>HuffPost</a:t>
            </a:r>
            <a:r>
              <a:rPr lang="en-US" dirty="0"/>
              <a:t> Pollster. Retrieved March 13, 2016, from http://elections.huffingtonpost.com/pollster/2016-illinois-presidential-republican-primary</a:t>
            </a:r>
          </a:p>
          <a:p>
            <a:r>
              <a:rPr lang="en-US" dirty="0"/>
              <a:t>Illinois Republican Party. (</a:t>
            </a:r>
            <a:r>
              <a:rPr lang="en-US" dirty="0" err="1"/>
              <a:t>n.d.</a:t>
            </a:r>
            <a:r>
              <a:rPr lang="en-US" dirty="0"/>
              <a:t>). Illinois' Presidential Delegate Rules &amp; Media Accommodations at the Republican National Convention. Retrieved from http://www.weareillinois.org/news/illinois-presidential-delegate-rules-media-accommodations-at-the-republican-national-convention</a:t>
            </a:r>
          </a:p>
          <a:p>
            <a:r>
              <a:rPr lang="en-US" dirty="0"/>
              <a:t>Iowa Caucuses History | DesMoinesRegister.com. (</a:t>
            </a:r>
            <a:r>
              <a:rPr lang="en-US" dirty="0" err="1"/>
              <a:t>n.d.</a:t>
            </a:r>
            <a:r>
              <a:rPr lang="en-US" dirty="0"/>
              <a:t>). Retrieved January 29, 2016, from http://data.desmoinesregister.com/iowa-caucus/history/index.php#2012/gop</a:t>
            </a:r>
          </a:p>
          <a:p>
            <a:r>
              <a:rPr lang="en-US" dirty="0"/>
              <a:t>Knight, B., &amp; Schiff, N. (2007). Momentum and Social Learning in Presidential Primaries.</a:t>
            </a:r>
          </a:p>
          <a:p>
            <a:endParaRPr lang="en-US" dirty="0"/>
          </a:p>
        </p:txBody>
      </p:sp>
    </p:spTree>
    <p:extLst>
      <p:ext uri="{BB962C8B-B14F-4D97-AF65-F5344CB8AC3E}">
        <p14:creationId xmlns:p14="http://schemas.microsoft.com/office/powerpoint/2010/main" val="3143519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normAutofit fontScale="25000" lnSpcReduction="20000"/>
          </a:bodyPr>
          <a:lstStyle/>
          <a:p>
            <a:r>
              <a:rPr lang="en-US" dirty="0"/>
              <a:t>Lamar Alexander on the Issues. (</a:t>
            </a:r>
            <a:r>
              <a:rPr lang="en-US" dirty="0" err="1"/>
              <a:t>n.d.</a:t>
            </a:r>
            <a:r>
              <a:rPr lang="en-US" dirty="0"/>
              <a:t>). Retrieved from http://www.ontheissues.org/Senate/Lamar_Alexander.htm</a:t>
            </a:r>
          </a:p>
          <a:p>
            <a:r>
              <a:rPr lang="en-US" dirty="0"/>
              <a:t>Linzer, D. A. (2013). Dynamic Bayesian Forecasting of Presidential Elections in the States. </a:t>
            </a:r>
            <a:r>
              <a:rPr lang="en-US" i="1" dirty="0"/>
              <a:t>Journal of the American Statistical Association,</a:t>
            </a:r>
            <a:r>
              <a:rPr lang="en-US" dirty="0"/>
              <a:t> </a:t>
            </a:r>
            <a:r>
              <a:rPr lang="en-US" i="1" dirty="0"/>
              <a:t>108</a:t>
            </a:r>
            <a:r>
              <a:rPr lang="en-US" dirty="0"/>
              <a:t>(501), 124-134.</a:t>
            </a:r>
          </a:p>
          <a:p>
            <a:r>
              <a:rPr lang="en-US" dirty="0"/>
              <a:t>Linzer, D. A. (2013). Dynamic Bayesian Forecasting of Presidential Elections in the States. </a:t>
            </a:r>
            <a:r>
              <a:rPr lang="en-US" i="1" dirty="0"/>
              <a:t>Journal of the American Statistical Association,</a:t>
            </a:r>
            <a:r>
              <a:rPr lang="en-US" dirty="0"/>
              <a:t> </a:t>
            </a:r>
            <a:r>
              <a:rPr lang="en-US" i="1" dirty="0"/>
              <a:t>108</a:t>
            </a:r>
            <a:r>
              <a:rPr lang="en-US" dirty="0"/>
              <a:t>(501), 124-134.</a:t>
            </a:r>
          </a:p>
          <a:p>
            <a:r>
              <a:rPr lang="en-US" dirty="0"/>
              <a:t>Linzer, D. A. (2013). Dynamic Bayesian Forecasting of Presidential Elections in the States. </a:t>
            </a:r>
            <a:r>
              <a:rPr lang="en-US" i="1" dirty="0"/>
              <a:t>Journal of the American Statistical Association,</a:t>
            </a:r>
            <a:r>
              <a:rPr lang="en-US" dirty="0"/>
              <a:t> </a:t>
            </a:r>
            <a:r>
              <a:rPr lang="en-US" i="1" dirty="0"/>
              <a:t>108</a:t>
            </a:r>
            <a:r>
              <a:rPr lang="en-US" dirty="0"/>
              <a:t>(501), 124-134.</a:t>
            </a:r>
          </a:p>
          <a:p>
            <a:r>
              <a:rPr lang="en-US" dirty="0"/>
              <a:t>Lock, K., &amp; </a:t>
            </a:r>
            <a:r>
              <a:rPr lang="en-US" dirty="0" err="1"/>
              <a:t>Gelman</a:t>
            </a:r>
            <a:r>
              <a:rPr lang="en-US" dirty="0"/>
              <a:t>, A. (2010). Bayesian Combination of State Polls and Election Forecasts. </a:t>
            </a:r>
            <a:r>
              <a:rPr lang="en-US" i="1" dirty="0"/>
              <a:t>Political Analysis,</a:t>
            </a:r>
            <a:r>
              <a:rPr lang="en-US" dirty="0"/>
              <a:t> </a:t>
            </a:r>
            <a:r>
              <a:rPr lang="en-US" i="1" dirty="0"/>
              <a:t>18</a:t>
            </a:r>
            <a:r>
              <a:rPr lang="en-US" dirty="0"/>
              <a:t>(3), 337-348.</a:t>
            </a:r>
          </a:p>
          <a:p>
            <a:r>
              <a:rPr lang="en-US" dirty="0" err="1"/>
              <a:t>Makse</a:t>
            </a:r>
            <a:r>
              <a:rPr lang="en-US" dirty="0"/>
              <a:t>, T., &amp; </a:t>
            </a:r>
            <a:r>
              <a:rPr lang="en-US" dirty="0" err="1"/>
              <a:t>Sokhey</a:t>
            </a:r>
            <a:r>
              <a:rPr lang="en-US" dirty="0"/>
              <a:t>, A. E. (2010). Revisiting the Divisive Primary Hypothesis: 2008 and the Clinton--Obama Nomination Battle. </a:t>
            </a:r>
            <a:r>
              <a:rPr lang="en-US" i="1" dirty="0"/>
              <a:t>American Politics Research,</a:t>
            </a:r>
            <a:r>
              <a:rPr lang="en-US" dirty="0"/>
              <a:t> </a:t>
            </a:r>
            <a:r>
              <a:rPr lang="en-US" i="1" dirty="0"/>
              <a:t>38</a:t>
            </a:r>
            <a:r>
              <a:rPr lang="en-US" dirty="0"/>
              <a:t>(2), 233-265.</a:t>
            </a:r>
          </a:p>
          <a:p>
            <a:r>
              <a:rPr lang="en-US" dirty="0"/>
              <a:t>Mayer, W. G. (2003). Forecasting Presidential Nominations or, My Model Worked Just Fine, Thank You. </a:t>
            </a:r>
            <a:r>
              <a:rPr lang="en-US" i="1" dirty="0"/>
              <a:t>Political Science and Politics APSC,</a:t>
            </a:r>
            <a:r>
              <a:rPr lang="en-US" dirty="0"/>
              <a:t> </a:t>
            </a:r>
            <a:r>
              <a:rPr lang="en-US" i="1" dirty="0"/>
              <a:t>36</a:t>
            </a:r>
            <a:r>
              <a:rPr lang="en-US" dirty="0"/>
              <a:t>(02), 153-157.</a:t>
            </a:r>
          </a:p>
          <a:p>
            <a:r>
              <a:rPr lang="en-US" dirty="0" err="1"/>
              <a:t>McGrayne</a:t>
            </a:r>
            <a:r>
              <a:rPr lang="en-US" dirty="0"/>
              <a:t>, S. B. (2011). </a:t>
            </a:r>
            <a:r>
              <a:rPr lang="en-US" i="1" dirty="0"/>
              <a:t>The theory that would not die: How Bayes' rule cracked the enigma code, hunted down Russian submarines, &amp;amp; emerged triumphant from two centuries of controversy</a:t>
            </a:r>
            <a:r>
              <a:rPr lang="en-US" dirty="0"/>
              <a:t>. New Haven: Yale University Press.</a:t>
            </a:r>
          </a:p>
          <a:p>
            <a:r>
              <a:rPr lang="en-US" dirty="0" err="1"/>
              <a:t>Mckelvey</a:t>
            </a:r>
            <a:r>
              <a:rPr lang="en-US" dirty="0"/>
              <a:t>, R. D., &amp; </a:t>
            </a:r>
            <a:r>
              <a:rPr lang="en-US" dirty="0" err="1"/>
              <a:t>Ordeshook</a:t>
            </a:r>
            <a:r>
              <a:rPr lang="en-US" dirty="0"/>
              <a:t>, P. C. (1985). Elections with limited information: A fulfilled expectations model using contemporaneous poll and endorsement data as information sources. </a:t>
            </a:r>
            <a:r>
              <a:rPr lang="en-US" i="1" dirty="0"/>
              <a:t>Journal of Economic Theory,</a:t>
            </a:r>
            <a:r>
              <a:rPr lang="en-US" dirty="0"/>
              <a:t> </a:t>
            </a:r>
            <a:r>
              <a:rPr lang="en-US" i="1" dirty="0"/>
              <a:t>36</a:t>
            </a:r>
            <a:r>
              <a:rPr lang="en-US" dirty="0"/>
              <a:t>(1), 55-85.</a:t>
            </a:r>
          </a:p>
          <a:p>
            <a:r>
              <a:rPr lang="en-US" dirty="0"/>
              <a:t>Missouri. (</a:t>
            </a:r>
            <a:r>
              <a:rPr lang="en-US" dirty="0" err="1"/>
              <a:t>n.d.</a:t>
            </a:r>
            <a:r>
              <a:rPr lang="en-US" dirty="0"/>
              <a:t>). Retrieved March 12, 2016, from http://elections.nytimes.com/2012/results/states/missouri</a:t>
            </a:r>
          </a:p>
          <a:p>
            <a:r>
              <a:rPr lang="en-US" dirty="0"/>
              <a:t>Missouri Republicans announce delegate allocation process for 2016. (</a:t>
            </a:r>
            <a:r>
              <a:rPr lang="en-US" dirty="0" err="1"/>
              <a:t>n.d.</a:t>
            </a:r>
            <a:r>
              <a:rPr lang="en-US" dirty="0"/>
              <a:t>). Retrieved March 12, 2016, from http://www.kansascity.com/news/local/news-columns-blogs/the-buzz/article35194227.html</a:t>
            </a:r>
          </a:p>
          <a:p>
            <a:r>
              <a:rPr lang="en-US" dirty="0"/>
              <a:t>Newt Gingrich on the Issues. (</a:t>
            </a:r>
            <a:r>
              <a:rPr lang="en-US" dirty="0" err="1"/>
              <a:t>n.d.</a:t>
            </a:r>
            <a:r>
              <a:rPr lang="en-US" dirty="0"/>
              <a:t>). Retrieved from http://www.ontheissues.org/Newt_Gingrich.htm</a:t>
            </a:r>
          </a:p>
          <a:p>
            <a:r>
              <a:rPr lang="en-US" dirty="0"/>
              <a:t>Phil Gramm on the Issues. (</a:t>
            </a:r>
            <a:r>
              <a:rPr lang="en-US" dirty="0" err="1"/>
              <a:t>n.d.</a:t>
            </a:r>
            <a:r>
              <a:rPr lang="en-US" dirty="0"/>
              <a:t>). Retrieved from http://www.ontheissues.org/Senate/Phil_Gramm.htm</a:t>
            </a:r>
          </a:p>
          <a:p>
            <a:r>
              <a:rPr lang="en-US" dirty="0"/>
              <a:t>Phil Gramm on the Issues. (</a:t>
            </a:r>
            <a:r>
              <a:rPr lang="en-US" dirty="0" err="1"/>
              <a:t>n.d.</a:t>
            </a:r>
            <a:r>
              <a:rPr lang="en-US" dirty="0"/>
              <a:t>). Retrieved from http://www.ontheissues.org/Senate/Phil_Gramm.htm</a:t>
            </a:r>
          </a:p>
          <a:p>
            <a:r>
              <a:rPr lang="en-US" dirty="0"/>
              <a:t>Phil Gramm on the Issues. (</a:t>
            </a:r>
            <a:r>
              <a:rPr lang="en-US" dirty="0" err="1"/>
              <a:t>n.d.</a:t>
            </a:r>
            <a:r>
              <a:rPr lang="en-US" dirty="0"/>
              <a:t>). Retrieved from http://www.ontheissues.org/Senate/Phil_Gramm.htm</a:t>
            </a:r>
          </a:p>
          <a:p>
            <a:r>
              <a:rPr lang="en-US" dirty="0"/>
              <a:t>Presidential election in North Carolina, 2016 - </a:t>
            </a:r>
            <a:r>
              <a:rPr lang="en-US" dirty="0" err="1"/>
              <a:t>Ballotpedia</a:t>
            </a:r>
            <a:r>
              <a:rPr lang="en-US" dirty="0"/>
              <a:t>. (</a:t>
            </a:r>
            <a:r>
              <a:rPr lang="en-US" dirty="0" err="1"/>
              <a:t>n.d.</a:t>
            </a:r>
            <a:r>
              <a:rPr lang="en-US" dirty="0"/>
              <a:t>). Retrieved March 12, 2016, from https://ballotpedia.org/Presidential_election_in_North_Carolina,_2016</a:t>
            </a:r>
          </a:p>
          <a:p>
            <a:r>
              <a:rPr lang="en-US" dirty="0"/>
              <a:t>Princeton Election consortium. (</a:t>
            </a:r>
            <a:r>
              <a:rPr lang="en-US" dirty="0" err="1"/>
              <a:t>n.d.</a:t>
            </a:r>
            <a:r>
              <a:rPr lang="en-US" dirty="0"/>
              <a:t>). Delegate allocation (prepared by @</a:t>
            </a:r>
            <a:r>
              <a:rPr lang="en-US" dirty="0" err="1"/>
              <a:t>Taniel</a:t>
            </a:r>
            <a:r>
              <a:rPr lang="en-US" dirty="0"/>
              <a:t>). Retrieved March 25, 2016, from https://docs.google.com/spreadsheets/d/167RlmxSvrotSiVHmaQuIio3BbGlCmrUgObX2kHM80yQ/edit?pref=2</a:t>
            </a:r>
          </a:p>
          <a:p>
            <a:endParaRPr lang="en-US" dirty="0"/>
          </a:p>
        </p:txBody>
      </p:sp>
    </p:spTree>
    <p:extLst>
      <p:ext uri="{BB962C8B-B14F-4D97-AF65-F5344CB8AC3E}">
        <p14:creationId xmlns:p14="http://schemas.microsoft.com/office/powerpoint/2010/main" val="1266110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 </a:t>
            </a:r>
            <a:endParaRPr lang="en-US" dirty="0"/>
          </a:p>
        </p:txBody>
      </p:sp>
      <p:sp>
        <p:nvSpPr>
          <p:cNvPr id="8" name="Content Placeholder 7"/>
          <p:cNvSpPr>
            <a:spLocks noGrp="1"/>
          </p:cNvSpPr>
          <p:nvPr>
            <p:ph idx="1"/>
          </p:nvPr>
        </p:nvSpPr>
        <p:spPr/>
        <p:txBody>
          <a:bodyPr/>
          <a:lstStyle/>
          <a:p>
            <a:r>
              <a:rPr lang="en-US" dirty="0"/>
              <a:t>Using a combination of polling data and previous electoral results, Nate Silver successfully predicted the electoral college distribution in the presidential election in 2008 with 98% accuracy and in 2012 with 100% accuracy. His success was attributed largely to his focus on Bayesian statistical modeling. The application of a multifaceted model on predicting the nominee of a major political party has been rarely studied. The nomination process consists of multiple election dates, which allows the early states to influence the outcome of the future states. This experiment will include predictions of all the primary elections and the possible outcomes of the presidential election in November.</a:t>
            </a:r>
          </a:p>
        </p:txBody>
      </p:sp>
    </p:spTree>
    <p:extLst>
      <p:ext uri="{BB962C8B-B14F-4D97-AF65-F5344CB8AC3E}">
        <p14:creationId xmlns:p14="http://schemas.microsoft.com/office/powerpoint/2010/main" val="26183175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normAutofit fontScale="47500" lnSpcReduction="20000"/>
          </a:bodyPr>
          <a:lstStyle/>
          <a:p>
            <a:r>
              <a:rPr lang="en-US" dirty="0"/>
              <a:t>Nevada Republican Party. (</a:t>
            </a:r>
            <a:r>
              <a:rPr lang="en-US" dirty="0" err="1"/>
              <a:t>n.d.</a:t>
            </a:r>
            <a:r>
              <a:rPr lang="en-US" dirty="0"/>
              <a:t>). </a:t>
            </a:r>
            <a:r>
              <a:rPr lang="en-US" i="1" dirty="0"/>
              <a:t>RESOLUTION # R-105</a:t>
            </a:r>
            <a:r>
              <a:rPr lang="en-US" dirty="0"/>
              <a:t> [Press release]. Retrieved from http://www.scribd.com/doc/276876714/NV-Republican-Central-Committee-Rules-Final-Draft-Delegate-Binding-June-2015</a:t>
            </a:r>
          </a:p>
          <a:p>
            <a:r>
              <a:rPr lang="en-US" dirty="0"/>
              <a:t>Silver, N. (2012). </a:t>
            </a:r>
            <a:r>
              <a:rPr lang="en-US" i="1" dirty="0"/>
              <a:t>The signal and the noise: Why so many predictions fail--but some don't</a:t>
            </a:r>
            <a:r>
              <a:rPr lang="en-US" dirty="0"/>
              <a:t>. New York: Penguin Press.</a:t>
            </a:r>
          </a:p>
          <a:p>
            <a:r>
              <a:rPr lang="en-US" dirty="0"/>
              <a:t>Steger, W. P. (2008). Forecasting the presidential primary vote: Viability, ideology and momentum. </a:t>
            </a:r>
            <a:r>
              <a:rPr lang="en-US" i="1" dirty="0"/>
              <a:t>International Journal of Forecasting,</a:t>
            </a:r>
            <a:r>
              <a:rPr lang="en-US" dirty="0"/>
              <a:t> </a:t>
            </a:r>
            <a:r>
              <a:rPr lang="en-US" i="1" dirty="0"/>
              <a:t>24</a:t>
            </a:r>
            <a:r>
              <a:rPr lang="en-US" dirty="0"/>
              <a:t>(2), 193-208.</a:t>
            </a:r>
          </a:p>
          <a:p>
            <a:r>
              <a:rPr lang="en-US" dirty="0"/>
              <a:t>Steve Forbes on the Issues. (</a:t>
            </a:r>
            <a:r>
              <a:rPr lang="en-US" dirty="0" err="1"/>
              <a:t>n.d.</a:t>
            </a:r>
            <a:r>
              <a:rPr lang="en-US" dirty="0"/>
              <a:t>). Retrieved from http://www.ontheissues.org/Steve_Forbes.htm</a:t>
            </a:r>
          </a:p>
          <a:p>
            <a:r>
              <a:rPr lang="en-US" dirty="0"/>
              <a:t>The Huffington Post. (</a:t>
            </a:r>
            <a:r>
              <a:rPr lang="en-US" dirty="0" err="1"/>
              <a:t>n.d.</a:t>
            </a:r>
            <a:r>
              <a:rPr lang="en-US" dirty="0"/>
              <a:t>). 2016 Iowa Republican Presidential Caucus - Polls - </a:t>
            </a:r>
            <a:r>
              <a:rPr lang="en-US" dirty="0" err="1"/>
              <a:t>HuffPost</a:t>
            </a:r>
            <a:r>
              <a:rPr lang="en-US" dirty="0"/>
              <a:t> Pollster. Retrieved January 28, 2016, from http://elections.huffingtonpost.com/pollster/2016-iowa-presidential-republican-caucus</a:t>
            </a:r>
          </a:p>
          <a:p>
            <a:r>
              <a:rPr lang="en-US" dirty="0"/>
              <a:t>The Huffington Post. (</a:t>
            </a:r>
            <a:r>
              <a:rPr lang="en-US" dirty="0" err="1"/>
              <a:t>n.d.</a:t>
            </a:r>
            <a:r>
              <a:rPr lang="en-US" dirty="0"/>
              <a:t>). 2016 New Hampshire Republican Presidential Primary - Polls - </a:t>
            </a:r>
            <a:r>
              <a:rPr lang="en-US" dirty="0" err="1"/>
              <a:t>HuffPost</a:t>
            </a:r>
            <a:r>
              <a:rPr lang="en-US" dirty="0"/>
              <a:t> Pollster. Retrieved February 7, 2016, from http://elections.huffingtonpost.com/pollster/2016-new-hampshire-presidential-republican-primary</a:t>
            </a:r>
          </a:p>
          <a:p>
            <a:r>
              <a:rPr lang="en-US" dirty="0"/>
              <a:t>United States Federal Election Commission. (</a:t>
            </a:r>
            <a:r>
              <a:rPr lang="en-US" dirty="0" err="1"/>
              <a:t>n.d.</a:t>
            </a:r>
            <a:r>
              <a:rPr lang="en-US" dirty="0"/>
              <a:t>). </a:t>
            </a:r>
            <a:r>
              <a:rPr lang="en-US" i="1" dirty="0"/>
              <a:t>2008 Federal Election</a:t>
            </a:r>
            <a:r>
              <a:rPr lang="en-US" dirty="0"/>
              <a:t>. Retrieved from http://www.fec.gov/pubrec/fe2008/2008pres.xls</a:t>
            </a:r>
          </a:p>
          <a:p>
            <a:r>
              <a:rPr lang="en-US" dirty="0"/>
              <a:t>Wang, W., Rothschild, D., </a:t>
            </a:r>
            <a:r>
              <a:rPr lang="en-US" dirty="0" err="1"/>
              <a:t>Goel</a:t>
            </a:r>
            <a:r>
              <a:rPr lang="en-US" dirty="0"/>
              <a:t>, S., &amp; </a:t>
            </a:r>
            <a:r>
              <a:rPr lang="en-US" dirty="0" err="1"/>
              <a:t>Gelman</a:t>
            </a:r>
            <a:r>
              <a:rPr lang="en-US" dirty="0"/>
              <a:t>, A. (2015). Forecasting elections with non-representative polls. </a:t>
            </a:r>
            <a:r>
              <a:rPr lang="en-US" i="1" dirty="0"/>
              <a:t>International Journal of Forecasting,</a:t>
            </a:r>
            <a:r>
              <a:rPr lang="en-US" dirty="0"/>
              <a:t> </a:t>
            </a:r>
            <a:r>
              <a:rPr lang="en-US" i="1" dirty="0"/>
              <a:t>31</a:t>
            </a:r>
            <a:r>
              <a:rPr lang="en-US" dirty="0"/>
              <a:t>(3), 980-991.</a:t>
            </a:r>
          </a:p>
          <a:p>
            <a:r>
              <a:rPr lang="en-US" dirty="0"/>
              <a:t>Washington Post. (</a:t>
            </a:r>
            <a:r>
              <a:rPr lang="en-US" dirty="0" err="1"/>
              <a:t>n.d.</a:t>
            </a:r>
            <a:r>
              <a:rPr lang="en-US" dirty="0"/>
              <a:t>). </a:t>
            </a:r>
            <a:r>
              <a:rPr lang="en-US" dirty="0" err="1"/>
              <a:t>PollCaster</a:t>
            </a:r>
            <a:r>
              <a:rPr lang="en-US" dirty="0"/>
              <a:t>: Translating polls and recent primary contests into delegate expectations. Retrieved March 25, 2016, from https://www.washingtonpost.com/graphics/politics/2016-election/poll-tracker/</a:t>
            </a:r>
          </a:p>
          <a:p>
            <a:r>
              <a:rPr lang="en-US" dirty="0"/>
              <a:t>Wasserman, D. (2016, March 11). Don't Sleep On Illinois And Missouri - They Could Help Make Trump Unstoppable. Retrieved from http://fivethirtyeight.com/features/dont-sleep-on-illinois-and-missouri-they-could-help-make-trump-unstoppable/</a:t>
            </a:r>
          </a:p>
          <a:p>
            <a:r>
              <a:rPr lang="en-US" dirty="0" err="1"/>
              <a:t>Wheelan</a:t>
            </a:r>
            <a:r>
              <a:rPr lang="en-US" dirty="0"/>
              <a:t>, C. J. (</a:t>
            </a:r>
            <a:r>
              <a:rPr lang="en-US" dirty="0" err="1"/>
              <a:t>n.d.</a:t>
            </a:r>
            <a:r>
              <a:rPr lang="en-US" dirty="0"/>
              <a:t>). </a:t>
            </a:r>
            <a:r>
              <a:rPr lang="en-US" i="1" dirty="0"/>
              <a:t>Naked statistics: Stripping the dread from the data</a:t>
            </a:r>
            <a:r>
              <a:rPr lang="en-US" dirty="0"/>
              <a:t>.</a:t>
            </a:r>
          </a:p>
          <a:p>
            <a:r>
              <a:rPr lang="en-US" dirty="0"/>
              <a:t>Williams, L. V., &amp; Reade, J. J. (2015). Forecasting Elections. </a:t>
            </a:r>
            <a:r>
              <a:rPr lang="en-US" i="1" dirty="0"/>
              <a:t>Journal of Forecasting J. Forecast.</a:t>
            </a:r>
            <a:r>
              <a:rPr lang="en-US" dirty="0"/>
              <a:t> Retrieved from http://onlinelibrary.wiley.com/doi/10.1002/for.2377/full</a:t>
            </a:r>
          </a:p>
          <a:p>
            <a:endParaRPr lang="en-US" dirty="0"/>
          </a:p>
        </p:txBody>
      </p:sp>
    </p:spTree>
    <p:extLst>
      <p:ext uri="{BB962C8B-B14F-4D97-AF65-F5344CB8AC3E}">
        <p14:creationId xmlns:p14="http://schemas.microsoft.com/office/powerpoint/2010/main" val="2539924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What is Bayesian Statistics</a:t>
            </a:r>
            <a:endParaRPr lang="en-US" dirty="0"/>
          </a:p>
        </p:txBody>
      </p:sp>
      <p:sp>
        <p:nvSpPr>
          <p:cNvPr id="3" name="Content Placeholder 2"/>
          <p:cNvSpPr>
            <a:spLocks noGrp="1"/>
          </p:cNvSpPr>
          <p:nvPr>
            <p:ph idx="1"/>
          </p:nvPr>
        </p:nvSpPr>
        <p:spPr>
          <a:xfrm>
            <a:off x="1097280" y="1905001"/>
            <a:ext cx="10058400" cy="4023360"/>
          </a:xfrm>
        </p:spPr>
        <p:txBody>
          <a:bodyPr/>
          <a:lstStyle/>
          <a:p>
            <a:r>
              <a:rPr lang="en-US" dirty="0" smtClean="0"/>
              <a:t>Bayesian Statistics </a:t>
            </a:r>
            <a:r>
              <a:rPr lang="en-US" dirty="0" smtClean="0"/>
              <a:t>are </a:t>
            </a:r>
            <a:r>
              <a:rPr lang="en-US" dirty="0" smtClean="0"/>
              <a:t>a method of </a:t>
            </a:r>
            <a:r>
              <a:rPr lang="en-US" dirty="0" smtClean="0"/>
              <a:t>statistical </a:t>
            </a:r>
            <a:r>
              <a:rPr lang="en-US" dirty="0" smtClean="0"/>
              <a:t>inference where a prior </a:t>
            </a:r>
            <a:r>
              <a:rPr lang="en-US" dirty="0" smtClean="0"/>
              <a:t>probability that is </a:t>
            </a:r>
            <a:r>
              <a:rPr lang="en-US" dirty="0" smtClean="0"/>
              <a:t>sometimes subjective is </a:t>
            </a:r>
            <a:r>
              <a:rPr lang="en-US" dirty="0" smtClean="0"/>
              <a:t>updated </a:t>
            </a:r>
            <a:r>
              <a:rPr lang="en-US" dirty="0" smtClean="0"/>
              <a:t>to reflect  the incorporation of more evidence into the </a:t>
            </a:r>
            <a:r>
              <a:rPr lang="en-US" dirty="0" smtClean="0"/>
              <a:t>model</a:t>
            </a:r>
          </a:p>
          <a:p>
            <a:r>
              <a:rPr lang="en-US" dirty="0" smtClean="0"/>
              <a:t>It was thought of in theory by Thomas Bayes, an English theologian and mathematician, and was formalized into an equation by Pierre-Simon Laplace.</a:t>
            </a:r>
            <a:endParaRPr lang="en-US" dirty="0" smtClean="0"/>
          </a:p>
          <a:p>
            <a:endParaRPr lang="en-US" dirty="0"/>
          </a:p>
        </p:txBody>
      </p:sp>
      <p:pic>
        <p:nvPicPr>
          <p:cNvPr id="1026" name="Picture 2" descr="https://latex.artofproblemsolving.com/s/r/h/srhqfqei.png?time=14591301547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0525" y="3916681"/>
            <a:ext cx="4619625" cy="542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7702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How does the </a:t>
            </a:r>
            <a:r>
              <a:rPr lang="en-US" dirty="0" smtClean="0"/>
              <a:t>GOP Nomination </a:t>
            </a:r>
            <a:r>
              <a:rPr lang="en-US" dirty="0" smtClean="0"/>
              <a:t>Process work?	</a:t>
            </a:r>
            <a:endParaRPr lang="en-US" dirty="0"/>
          </a:p>
        </p:txBody>
      </p:sp>
      <p:sp>
        <p:nvSpPr>
          <p:cNvPr id="3" name="Content Placeholder 2"/>
          <p:cNvSpPr>
            <a:spLocks noGrp="1"/>
          </p:cNvSpPr>
          <p:nvPr>
            <p:ph idx="1"/>
          </p:nvPr>
        </p:nvSpPr>
        <p:spPr/>
        <p:txBody>
          <a:bodyPr/>
          <a:lstStyle/>
          <a:p>
            <a:r>
              <a:rPr lang="en-US" dirty="0" smtClean="0"/>
              <a:t>State  parties create delegate and voting rules based on GOP guidelines.  They choose between selection methods, dates of elections, and the voting process.</a:t>
            </a:r>
          </a:p>
          <a:p>
            <a:r>
              <a:rPr lang="en-US" dirty="0" smtClean="0"/>
              <a:t>A candidate needs at least 1,237 delegates, a majority, to win. If this number is not reached multiple ballots will be cast removing candidates who did not meet a threshold determined also by the delegates.</a:t>
            </a:r>
          </a:p>
          <a:p>
            <a:endParaRPr lang="en-US" dirty="0"/>
          </a:p>
        </p:txBody>
      </p:sp>
    </p:spTree>
    <p:extLst>
      <p:ext uri="{BB962C8B-B14F-4D97-AF65-F5344CB8AC3E}">
        <p14:creationId xmlns:p14="http://schemas.microsoft.com/office/powerpoint/2010/main" val="670323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 Challenges</a:t>
            </a:r>
            <a:endParaRPr lang="en-US" dirty="0"/>
          </a:p>
        </p:txBody>
      </p:sp>
      <p:sp>
        <p:nvSpPr>
          <p:cNvPr id="3" name="Content Placeholder 2"/>
          <p:cNvSpPr>
            <a:spLocks noGrp="1"/>
          </p:cNvSpPr>
          <p:nvPr>
            <p:ph idx="1"/>
          </p:nvPr>
        </p:nvSpPr>
        <p:spPr/>
        <p:txBody>
          <a:bodyPr/>
          <a:lstStyle/>
          <a:p>
            <a:pPr marL="0" indent="0">
              <a:buNone/>
            </a:pPr>
            <a:r>
              <a:rPr lang="en-US" dirty="0" smtClean="0"/>
              <a:t>Although data exists on the relative number of republicans and republican-leaning independents and democrats and democrat-learning independents in each state exists data on ideological stance does not exist within the parties. </a:t>
            </a:r>
          </a:p>
          <a:p>
            <a:pPr marL="0" indent="0">
              <a:buNone/>
            </a:pPr>
            <a:r>
              <a:rPr lang="en-US" dirty="0" smtClean="0"/>
              <a:t>In a Republican party there are basically four kinds of voters: moderate republicans, conservative “Tea Party” republicans,  establishment republicans, and libertarian republicans.</a:t>
            </a:r>
          </a:p>
          <a:p>
            <a:pPr marL="0" indent="0">
              <a:buNone/>
            </a:pPr>
            <a:r>
              <a:rPr lang="en-US" dirty="0" smtClean="0"/>
              <a:t>Past nominating elections show a general idea of the number of people in these </a:t>
            </a:r>
            <a:r>
              <a:rPr lang="en-US" dirty="0" smtClean="0"/>
              <a:t>groups, but </a:t>
            </a:r>
            <a:r>
              <a:rPr lang="en-US" dirty="0" smtClean="0"/>
              <a:t>a broad field complicates </a:t>
            </a:r>
            <a:r>
              <a:rPr lang="en-US" dirty="0" smtClean="0"/>
              <a:t>thus </a:t>
            </a:r>
            <a:r>
              <a:rPr lang="en-US" dirty="0" smtClean="0"/>
              <a:t>making it hard to determine what happens.</a:t>
            </a:r>
          </a:p>
          <a:p>
            <a:pPr marL="0" indent="0">
              <a:buNone/>
            </a:pPr>
            <a:r>
              <a:rPr lang="en-US" dirty="0" smtClean="0"/>
              <a:t>Poll numbers can be unreliable and because sometimes they over poll certain groups that do not vote.</a:t>
            </a:r>
            <a:endParaRPr lang="en-US" dirty="0"/>
          </a:p>
        </p:txBody>
      </p:sp>
    </p:spTree>
    <p:extLst>
      <p:ext uri="{BB962C8B-B14F-4D97-AF65-F5344CB8AC3E}">
        <p14:creationId xmlns:p14="http://schemas.microsoft.com/office/powerpoint/2010/main" val="2524319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a:t>
            </a:r>
            <a:endParaRPr lang="en-US" dirty="0"/>
          </a:p>
        </p:txBody>
      </p:sp>
      <p:sp>
        <p:nvSpPr>
          <p:cNvPr id="3" name="Content Placeholder 2"/>
          <p:cNvSpPr>
            <a:spLocks noGrp="1"/>
          </p:cNvSpPr>
          <p:nvPr>
            <p:ph idx="1"/>
          </p:nvPr>
        </p:nvSpPr>
        <p:spPr/>
        <p:txBody>
          <a:bodyPr/>
          <a:lstStyle/>
          <a:p>
            <a:r>
              <a:rPr lang="en-US" dirty="0" smtClean="0"/>
              <a:t>Iowa, New Hampshire, South Carolina and Nevada used a poll-based only method.</a:t>
            </a:r>
          </a:p>
          <a:p>
            <a:r>
              <a:rPr lang="en-US" dirty="0" smtClean="0"/>
              <a:t>After Nevada states were called based on polling data from that or a similar state and a past result which was often adjusted to account for dropped out candidates.</a:t>
            </a:r>
          </a:p>
          <a:p>
            <a:r>
              <a:rPr lang="en-US" dirty="0" smtClean="0"/>
              <a:t>A degree of subjectivity was invoked in the </a:t>
            </a:r>
            <a:r>
              <a:rPr lang="en-US" dirty="0" smtClean="0"/>
              <a:t>choosing the model states and minor adjustments in the prior probability (less than 5% changed) were performed</a:t>
            </a:r>
            <a:endParaRPr lang="en-US" dirty="0" smtClean="0"/>
          </a:p>
          <a:p>
            <a:pPr marL="0" indent="0">
              <a:buNone/>
            </a:pPr>
            <a:endParaRPr lang="en-US" dirty="0"/>
          </a:p>
        </p:txBody>
      </p:sp>
    </p:spTree>
    <p:extLst>
      <p:ext uri="{BB962C8B-B14F-4D97-AF65-F5344CB8AC3E}">
        <p14:creationId xmlns:p14="http://schemas.microsoft.com/office/powerpoint/2010/main" val="4963302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  Choosing the model states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 </a:t>
            </a:r>
            <a:r>
              <a:rPr lang="en-US" dirty="0" smtClean="0"/>
              <a:t>States were chosen as models for past results  based on demographics, voting history, general ideological backgrounds (how they vote in the general election),  and similar important issues.</a:t>
            </a:r>
          </a:p>
          <a:p>
            <a:pPr>
              <a:buFont typeface="Arial" panose="020B0604020202020204" pitchFamily="34" charset="0"/>
              <a:buChar char="•"/>
            </a:pPr>
            <a:r>
              <a:rPr lang="en-US" dirty="0" smtClean="0"/>
              <a:t>States who voted more recently were considered</a:t>
            </a:r>
          </a:p>
          <a:p>
            <a:pPr>
              <a:buFont typeface="Arial" panose="020B0604020202020204" pitchFamily="34" charset="0"/>
              <a:buChar char="•"/>
            </a:pPr>
            <a:r>
              <a:rPr lang="en-US" dirty="0" smtClean="0"/>
              <a:t>Some states lacked  a good analog which affected the model</a:t>
            </a:r>
          </a:p>
          <a:p>
            <a:pPr>
              <a:buFont typeface="Arial" panose="020B0604020202020204" pitchFamily="34" charset="0"/>
              <a:buChar char="•"/>
            </a:pPr>
            <a:r>
              <a:rPr lang="en-US" dirty="0"/>
              <a:t> </a:t>
            </a:r>
            <a:r>
              <a:rPr lang="en-US" dirty="0" smtClean="0"/>
              <a:t>Polling was limited or </a:t>
            </a:r>
            <a:r>
              <a:rPr lang="en-US" dirty="0" smtClean="0"/>
              <a:t>unavailable </a:t>
            </a:r>
            <a:r>
              <a:rPr lang="en-US" dirty="0" smtClean="0"/>
              <a:t>in some states requiring the poll data from other states to be substituted </a:t>
            </a:r>
            <a:r>
              <a:rPr lang="en-US" dirty="0" smtClean="0"/>
              <a:t>in</a:t>
            </a:r>
            <a:r>
              <a:rPr lang="en-US" dirty="0"/>
              <a:t>.</a:t>
            </a:r>
            <a:endParaRPr lang="en-US" dirty="0" smtClean="0"/>
          </a:p>
        </p:txBody>
      </p:sp>
    </p:spTree>
    <p:extLst>
      <p:ext uri="{BB962C8B-B14F-4D97-AF65-F5344CB8AC3E}">
        <p14:creationId xmlns:p14="http://schemas.microsoft.com/office/powerpoint/2010/main" val="456776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 Calculation Process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Delegation Allocation are researched and </a:t>
            </a:r>
            <a:r>
              <a:rPr lang="en-US" dirty="0" smtClean="0"/>
              <a:t>analyzed</a:t>
            </a:r>
            <a:endParaRPr lang="en-US" dirty="0" smtClean="0"/>
          </a:p>
          <a:p>
            <a:pPr marL="457200" indent="-457200">
              <a:buFont typeface="+mj-lt"/>
              <a:buAutoNum type="arabicPeriod"/>
            </a:pPr>
            <a:r>
              <a:rPr lang="en-US" dirty="0" smtClean="0"/>
              <a:t>A model state is chosen and the results are adjusted to reflect drop outs, state dynamics, and recent trends</a:t>
            </a:r>
          </a:p>
          <a:p>
            <a:pPr marL="457200" indent="-457200">
              <a:buFont typeface="+mj-lt"/>
              <a:buAutoNum type="arabicPeriod"/>
            </a:pPr>
            <a:r>
              <a:rPr lang="en-US" dirty="0" smtClean="0"/>
              <a:t>The poll is put in and undecided votes are adjusted to recent second choice information</a:t>
            </a:r>
          </a:p>
          <a:p>
            <a:pPr marL="457200" indent="-457200">
              <a:buFont typeface="+mj-lt"/>
              <a:buAutoNum type="arabicPeriod"/>
            </a:pPr>
            <a:r>
              <a:rPr lang="en-US" dirty="0" smtClean="0"/>
              <a:t>The probabilities are </a:t>
            </a:r>
            <a:r>
              <a:rPr lang="en-US" dirty="0" smtClean="0"/>
              <a:t>calculated</a:t>
            </a:r>
          </a:p>
          <a:p>
            <a:pPr marL="457200" indent="-457200">
              <a:buFont typeface="+mj-lt"/>
              <a:buAutoNum type="arabicPeriod"/>
            </a:pPr>
            <a:r>
              <a:rPr lang="en-US" dirty="0" smtClean="0"/>
              <a:t>Delegate are assigned</a:t>
            </a:r>
          </a:p>
        </p:txBody>
      </p:sp>
    </p:spTree>
    <p:extLst>
      <p:ext uri="{BB962C8B-B14F-4D97-AF65-F5344CB8AC3E}">
        <p14:creationId xmlns:p14="http://schemas.microsoft.com/office/powerpoint/2010/main" val="1568616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 I had 77.6% accuracy on delegate placement.</a:t>
            </a:r>
          </a:p>
          <a:p>
            <a:pPr>
              <a:buFont typeface="Arial" panose="020B0604020202020204" pitchFamily="34" charset="0"/>
              <a:buChar char="•"/>
            </a:pPr>
            <a:r>
              <a:rPr lang="en-US" dirty="0"/>
              <a:t> </a:t>
            </a:r>
            <a:r>
              <a:rPr lang="en-US" dirty="0" smtClean="0"/>
              <a:t>The biggest problem for accuracy was on the margins on cutoffs.</a:t>
            </a:r>
          </a:p>
          <a:p>
            <a:pPr>
              <a:buFont typeface="Arial" panose="020B0604020202020204" pitchFamily="34" charset="0"/>
              <a:buChar char="•"/>
            </a:pPr>
            <a:r>
              <a:rPr lang="en-US" dirty="0"/>
              <a:t> </a:t>
            </a:r>
            <a:r>
              <a:rPr lang="en-US" dirty="0" smtClean="0"/>
              <a:t>I made some mistakes </a:t>
            </a:r>
            <a:r>
              <a:rPr lang="en-US" dirty="0" smtClean="0"/>
              <a:t>based on misunderstanding </a:t>
            </a:r>
            <a:r>
              <a:rPr lang="en-US" dirty="0" smtClean="0"/>
              <a:t>allocation rules</a:t>
            </a:r>
            <a:r>
              <a:rPr lang="en-US" dirty="0" smtClean="0"/>
              <a:t>.</a:t>
            </a:r>
          </a:p>
          <a:p>
            <a:pPr>
              <a:buFont typeface="Arial" panose="020B0604020202020204" pitchFamily="34" charset="0"/>
              <a:buChar char="•"/>
            </a:pPr>
            <a:r>
              <a:rPr lang="en-US" dirty="0"/>
              <a:t> </a:t>
            </a:r>
            <a:r>
              <a:rPr lang="en-US" dirty="0" smtClean="0"/>
              <a:t>Some states lacked a good model state for results and poll data.</a:t>
            </a:r>
          </a:p>
          <a:p>
            <a:pPr>
              <a:buFont typeface="Arial" panose="020B0604020202020204" pitchFamily="34" charset="0"/>
              <a:buChar char="•"/>
            </a:pPr>
            <a:r>
              <a:rPr lang="en-US" dirty="0"/>
              <a:t> </a:t>
            </a:r>
            <a:r>
              <a:rPr lang="en-US" dirty="0" smtClean="0"/>
              <a:t>While this </a:t>
            </a:r>
            <a:r>
              <a:rPr lang="en-US" dirty="0" smtClean="0"/>
              <a:t>method has merit, a better method may be to use exit polls to create a more similar demographic and ideological environment</a:t>
            </a:r>
            <a:endParaRPr lang="en-US" dirty="0" smtClean="0"/>
          </a:p>
        </p:txBody>
      </p:sp>
    </p:spTree>
    <p:extLst>
      <p:ext uri="{BB962C8B-B14F-4D97-AF65-F5344CB8AC3E}">
        <p14:creationId xmlns:p14="http://schemas.microsoft.com/office/powerpoint/2010/main" val="256716764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Custom 3">
      <a:dk1>
        <a:srgbClr val="000000"/>
      </a:dk1>
      <a:lt1>
        <a:sysClr val="window" lastClr="FFFFFF"/>
      </a:lt1>
      <a:dk2>
        <a:srgbClr val="000000"/>
      </a:dk2>
      <a:lt2>
        <a:srgbClr val="CCDDEA"/>
      </a:lt2>
      <a:accent1>
        <a:srgbClr val="000000"/>
      </a:accent1>
      <a:accent2>
        <a:srgbClr val="FF0000"/>
      </a:accent2>
      <a:accent3>
        <a:srgbClr val="000000"/>
      </a:accent3>
      <a:accent4>
        <a:srgbClr val="9B8357"/>
      </a:accent4>
      <a:accent5>
        <a:srgbClr val="C2BC80"/>
      </a:accent5>
      <a:accent6>
        <a:srgbClr val="94A088"/>
      </a:accent6>
      <a:hlink>
        <a:srgbClr val="2998E3"/>
      </a:hlink>
      <a:folHlink>
        <a:srgbClr val="8C8C8C"/>
      </a:folHlink>
    </a:clrScheme>
    <a:fontScheme name="Custom 1">
      <a:majorFont>
        <a:latin typeface="Times New Roman"/>
        <a:ea typeface=""/>
        <a:cs typeface=""/>
      </a:majorFont>
      <a:minorFont>
        <a:latin typeface="Times New Roman"/>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13238</TotalTime>
  <Words>2994</Words>
  <Application>Microsoft Office PowerPoint</Application>
  <PresentationFormat>Widescreen</PresentationFormat>
  <Paragraphs>226</Paragraphs>
  <Slides>20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 New Roman</vt:lpstr>
      <vt:lpstr>Retrospect</vt:lpstr>
      <vt:lpstr>A Bayesian Statistical Analysis of the GOP Presidential Nomination For 2016 Election</vt:lpstr>
      <vt:lpstr>Abstract </vt:lpstr>
      <vt:lpstr>Introduction – What is Bayesian Statistics</vt:lpstr>
      <vt:lpstr>Introduction – How does the GOP Nomination Process work? </vt:lpstr>
      <vt:lpstr>Introduction - Challenges</vt:lpstr>
      <vt:lpstr>Method- </vt:lpstr>
      <vt:lpstr>Method -  Choosing the model states </vt:lpstr>
      <vt:lpstr>Method – Calculation Process</vt:lpstr>
      <vt:lpstr>Results</vt:lpstr>
      <vt:lpstr>Method – An Example - Oklahoma </vt:lpstr>
      <vt:lpstr>Method -  The Blog </vt:lpstr>
      <vt:lpstr>Real vs. Predicted Delegates </vt:lpstr>
      <vt:lpstr>Conclusion –  Donald Trump in Florida</vt:lpstr>
      <vt:lpstr>Conclusion – What does this mean for July</vt:lpstr>
      <vt:lpstr>Conclusion -  November and Beyond</vt:lpstr>
      <vt:lpstr>Bibliography Pollster</vt:lpstr>
      <vt:lpstr>Bibliography -  Pollster</vt:lpstr>
      <vt:lpstr>Bibliography – Iowa and the Basics</vt:lpstr>
      <vt:lpstr>Bibliography</vt:lpstr>
      <vt:lpstr>Bibliography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 Alexander</dc:creator>
  <cp:lastModifiedBy>Ric Alexander</cp:lastModifiedBy>
  <cp:revision>36</cp:revision>
  <dcterms:created xsi:type="dcterms:W3CDTF">2016-03-08T22:33:31Z</dcterms:created>
  <dcterms:modified xsi:type="dcterms:W3CDTF">2016-03-28T22:44:26Z</dcterms:modified>
</cp:coreProperties>
</file>